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72" r:id="rId3"/>
    <p:sldId id="369" r:id="rId4"/>
    <p:sldId id="371" r:id="rId5"/>
    <p:sldId id="373" r:id="rId6"/>
    <p:sldId id="374" r:id="rId7"/>
    <p:sldId id="375" r:id="rId8"/>
    <p:sldId id="376" r:id="rId9"/>
    <p:sldId id="377" r:id="rId10"/>
    <p:sldId id="378" r:id="rId11"/>
    <p:sldId id="379" r:id="rId12"/>
    <p:sldId id="382" r:id="rId13"/>
    <p:sldId id="380" r:id="rId14"/>
    <p:sldId id="381" r:id="rId15"/>
    <p:sldId id="384" r:id="rId16"/>
    <p:sldId id="383" r:id="rId17"/>
    <p:sldId id="303" r:id="rId18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xmlns="" userId="S-1-5-21-3140274975-3124252904-1470287901-2755" providerId="AD"/>
      </p:ext>
    </p:extLst>
  </p:cmAuthor>
  <p:cmAuthor id="2" name="Андрій Зайцев" initials="АЗ" lastIdx="1" clrIdx="1">
    <p:extLst>
      <p:ext uri="{19B8F6BF-5375-455C-9EA6-DF929625EA0E}">
        <p15:presenceInfo xmlns:p15="http://schemas.microsoft.com/office/powerpoint/2012/main" xmlns="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CFD2"/>
    <a:srgbClr val="F5750B"/>
    <a:srgbClr val="9D1D03"/>
    <a:srgbClr val="DF8300"/>
    <a:srgbClr val="C00000"/>
    <a:srgbClr val="D4E6E8"/>
    <a:srgbClr val="001746"/>
    <a:srgbClr val="EBC8C7"/>
    <a:srgbClr val="002060"/>
    <a:srgbClr val="C1D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11" autoAdjust="0"/>
    <p:restoredTop sz="96101" autoAdjust="0"/>
  </p:normalViewPr>
  <p:slideViewPr>
    <p:cSldViewPr>
      <p:cViewPr>
        <p:scale>
          <a:sx n="68" d="100"/>
          <a:sy n="68" d="100"/>
        </p:scale>
        <p:origin x="-775" y="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E2CEA9-829C-428E-BE54-B3A0D4476304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AAF7843A-3D82-4702-AD55-F313C39C5EA5}">
      <dgm:prSet custT="1"/>
      <dgm:spPr>
        <a:solidFill>
          <a:srgbClr val="9D1D03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За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медичних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витрат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пов’язаних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наданням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асистанс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) особам,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потрапили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в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скрутне</a:t>
          </a:r>
          <a:r>
            <a:rPr lang="uk-UA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становище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під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час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подорожі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зв’язку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раптовим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захворюванням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такої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особи,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розладом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її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здоров’я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внаслідок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нещасного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іншою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подією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на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випадок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виникнення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проводиться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(страхового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</a:p>
        <a:p>
          <a:pPr algn="just">
            <a:lnSpc>
              <a:spcPct val="100000"/>
            </a:lnSpc>
          </a:pP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саме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відшкодування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витрат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невідкладної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медичної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медичних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включаючи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забезпечення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необхідними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лікарськими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засобами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виробами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медичного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призначення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та/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)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певного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переліку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якості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в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обсязі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передбаченому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договором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3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932C3070-3D49-4711-976F-355F43C67F95}" type="parTrans" cxnId="{17A0FCD9-F9F0-4F76-82AE-42BD9DB38C67}">
      <dgm:prSet/>
      <dgm:spPr/>
      <dgm:t>
        <a:bodyPr/>
        <a:lstStyle/>
        <a:p>
          <a:endParaRPr lang="x-none"/>
        </a:p>
      </dgm:t>
    </dgm:pt>
    <dgm:pt modelId="{99C5DD8D-F686-4BBB-9244-962A02AECF01}" type="sibTrans" cxnId="{17A0FCD9-F9F0-4F76-82AE-42BD9DB38C67}">
      <dgm:prSet/>
      <dgm:spPr/>
      <dgm:t>
        <a:bodyPr/>
        <a:lstStyle/>
        <a:p>
          <a:endParaRPr lang="x-none"/>
        </a:p>
      </dgm:t>
    </dgm:pt>
    <dgm:pt modelId="{BECAA19A-9E6D-4CAF-8267-F8BB46344FE9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just"/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За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витрат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ніж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медичні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пов’язаних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наданням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асистанс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) особам,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потрапили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в</a:t>
          </a:r>
          <a:r>
            <a:rPr lang="uk-UA" sz="13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скрутне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становище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під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 час </a:t>
          </a:r>
          <a:r>
            <a:rPr lang="ru-RU" sz="1300" b="1" dirty="0" err="1">
              <a:latin typeface="Roboto" panose="02000000000000000000" pitchFamily="2" charset="0"/>
              <a:ea typeface="Roboto" panose="02000000000000000000" pitchFamily="2" charset="0"/>
            </a:rPr>
            <a:t>подорожі</a:t>
          </a:r>
          <a:r>
            <a:rPr lang="ru-RU" sz="1300" b="1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зв’язку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дорожньо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-транспортною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пригодою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непередбаченою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поломкою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транспортного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засобу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іншою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подією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на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випадок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виникнення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проводиться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(страхового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</a:p>
        <a:p>
          <a:pPr algn="just"/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Це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може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включати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)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транспортування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екстреного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ремонту транспортного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засобу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були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понесені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можуть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бути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понесені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) у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зв’язку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затримкою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авіарейсу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затримкою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втратою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багажу,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відновлення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втрачених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особистих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документів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невідкладне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судове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чи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позасудове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врегулювання</a:t>
          </a:r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спору та/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необхідних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  <a:endParaRPr lang="ru-UA" sz="13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DC1F6ABC-3841-46FD-9895-BDB18DF34FC3}" type="parTrans" cxnId="{CD4CE997-0A95-4E18-8AAD-0A70699C9A6C}">
      <dgm:prSet/>
      <dgm:spPr/>
      <dgm:t>
        <a:bodyPr/>
        <a:lstStyle/>
        <a:p>
          <a:endParaRPr lang="x-none"/>
        </a:p>
      </dgm:t>
    </dgm:pt>
    <dgm:pt modelId="{29317623-6851-492F-9D0C-4849723B9168}" type="sibTrans" cxnId="{CD4CE997-0A95-4E18-8AAD-0A70699C9A6C}">
      <dgm:prSet/>
      <dgm:spPr/>
      <dgm:t>
        <a:bodyPr/>
        <a:lstStyle/>
        <a:p>
          <a:endParaRPr lang="x-none"/>
        </a:p>
      </dgm:t>
    </dgm:pt>
    <dgm:pt modelId="{E095F6B6-91F8-4D38-B6CF-42F11F99AACD}" type="pres">
      <dgm:prSet presAssocID="{EEE2CEA9-829C-428E-BE54-B3A0D44763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BD190F-AA3F-442B-8E92-9E3746AC1746}" type="pres">
      <dgm:prSet presAssocID="{AAF7843A-3D82-4702-AD55-F313C39C5EA5}" presName="parentText" presStyleLbl="node1" presStyleIdx="0" presStyleCnt="2" custScaleY="855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E79822-B012-456A-853B-AB0E60E9214D}" type="pres">
      <dgm:prSet presAssocID="{99C5DD8D-F686-4BBB-9244-962A02AECF01}" presName="spacer" presStyleCnt="0"/>
      <dgm:spPr/>
    </dgm:pt>
    <dgm:pt modelId="{10325C37-7307-4872-A8E7-9CDF450892BB}" type="pres">
      <dgm:prSet presAssocID="{BECAA19A-9E6D-4CAF-8267-F8BB46344FE9}" presName="parentText" presStyleLbl="node1" presStyleIdx="1" presStyleCnt="2" custLinFactNeighborX="-28" custLinFactNeighborY="-464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0C8A72-AF07-47DE-A9FD-18D0BBFA5199}" type="presOf" srcId="{AAF7843A-3D82-4702-AD55-F313C39C5EA5}" destId="{40BD190F-AA3F-442B-8E92-9E3746AC1746}" srcOrd="0" destOrd="0" presId="urn:microsoft.com/office/officeart/2005/8/layout/vList2"/>
    <dgm:cxn modelId="{17A0FCD9-F9F0-4F76-82AE-42BD9DB38C67}" srcId="{EEE2CEA9-829C-428E-BE54-B3A0D4476304}" destId="{AAF7843A-3D82-4702-AD55-F313C39C5EA5}" srcOrd="0" destOrd="0" parTransId="{932C3070-3D49-4711-976F-355F43C67F95}" sibTransId="{99C5DD8D-F686-4BBB-9244-962A02AECF01}"/>
    <dgm:cxn modelId="{0CF00156-7C81-416D-BDC3-EFFA84B95A97}" type="presOf" srcId="{BECAA19A-9E6D-4CAF-8267-F8BB46344FE9}" destId="{10325C37-7307-4872-A8E7-9CDF450892BB}" srcOrd="0" destOrd="0" presId="urn:microsoft.com/office/officeart/2005/8/layout/vList2"/>
    <dgm:cxn modelId="{776B177B-3EF0-4E85-B279-CF36476CC7DC}" type="presOf" srcId="{EEE2CEA9-829C-428E-BE54-B3A0D4476304}" destId="{E095F6B6-91F8-4D38-B6CF-42F11F99AACD}" srcOrd="0" destOrd="0" presId="urn:microsoft.com/office/officeart/2005/8/layout/vList2"/>
    <dgm:cxn modelId="{CD4CE997-0A95-4E18-8AAD-0A70699C9A6C}" srcId="{EEE2CEA9-829C-428E-BE54-B3A0D4476304}" destId="{BECAA19A-9E6D-4CAF-8267-F8BB46344FE9}" srcOrd="1" destOrd="0" parTransId="{DC1F6ABC-3841-46FD-9895-BDB18DF34FC3}" sibTransId="{29317623-6851-492F-9D0C-4849723B9168}"/>
    <dgm:cxn modelId="{AC9AD42A-DFC5-4072-9AB1-70895A2AA933}" type="presParOf" srcId="{E095F6B6-91F8-4D38-B6CF-42F11F99AACD}" destId="{40BD190F-AA3F-442B-8E92-9E3746AC1746}" srcOrd="0" destOrd="0" presId="urn:microsoft.com/office/officeart/2005/8/layout/vList2"/>
    <dgm:cxn modelId="{84489B7C-C83F-4101-9FFC-3E28C718CA30}" type="presParOf" srcId="{E095F6B6-91F8-4D38-B6CF-42F11F99AACD}" destId="{48E79822-B012-456A-853B-AB0E60E9214D}" srcOrd="1" destOrd="0" presId="urn:microsoft.com/office/officeart/2005/8/layout/vList2"/>
    <dgm:cxn modelId="{C2CA1914-92AB-4713-A81E-8EEA87ABF873}" type="presParOf" srcId="{E095F6B6-91F8-4D38-B6CF-42F11F99AACD}" destId="{10325C37-7307-4872-A8E7-9CDF450892B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9EAD02-F6A8-46F9-B9E1-147EB2EBA09D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081B573C-2E58-4B40-AB38-5338C8440978}">
      <dgm:prSet custT="1"/>
      <dgm:spPr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 anchor="t"/>
        <a:lstStyle/>
        <a:p>
          <a:pPr algn="ctr">
            <a:lnSpc>
              <a:spcPct val="100000"/>
            </a:lnSpc>
          </a:pPr>
          <a:r>
            <a:rPr lang="ru-RU" sz="2000" dirty="0" err="1"/>
            <a:t>Безпосередньо</a:t>
          </a:r>
          <a:r>
            <a:rPr lang="ru-RU" sz="2000" dirty="0"/>
            <a:t> </a:t>
          </a:r>
          <a:r>
            <a:rPr lang="ru-RU" sz="2000" dirty="0" err="1"/>
            <a:t>страхувальнику</a:t>
          </a:r>
          <a:endParaRPr lang="ru-UA" sz="2000" dirty="0"/>
        </a:p>
      </dgm:t>
    </dgm:pt>
    <dgm:pt modelId="{46840678-8B2B-46E3-A550-7DD042942B57}" type="parTrans" cxnId="{D43F82AC-AF28-4B98-8BF2-41ECC38614F8}">
      <dgm:prSet/>
      <dgm:spPr/>
      <dgm:t>
        <a:bodyPr/>
        <a:lstStyle/>
        <a:p>
          <a:endParaRPr lang="x-none"/>
        </a:p>
      </dgm:t>
    </dgm:pt>
    <dgm:pt modelId="{5ACA79B3-3AA3-4F2D-96EF-738659AAB0D4}" type="sibTrans" cxnId="{D43F82AC-AF28-4B98-8BF2-41ECC38614F8}">
      <dgm:prSet/>
      <dgm:spPr/>
      <dgm:t>
        <a:bodyPr/>
        <a:lstStyle/>
        <a:p>
          <a:endParaRPr lang="x-none"/>
        </a:p>
      </dgm:t>
    </dgm:pt>
    <dgm:pt modelId="{9F9B7099-D72F-4E55-AA1A-1731F88B19FD}">
      <dgm:prSet custT="1"/>
      <dgm:spPr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just"/>
          <a:r>
            <a:rPr lang="ru-RU" sz="2000" dirty="0" err="1"/>
            <a:t>Іншій</a:t>
          </a:r>
          <a:r>
            <a:rPr lang="ru-RU" sz="2000" dirty="0"/>
            <a:t> </a:t>
          </a:r>
          <a:r>
            <a:rPr lang="ru-RU" sz="2000" dirty="0" err="1"/>
            <a:t>особі</a:t>
          </a:r>
          <a:r>
            <a:rPr lang="ru-RU" sz="2000" dirty="0"/>
            <a:t>, яка </a:t>
          </a:r>
          <a:r>
            <a:rPr lang="ru-RU" sz="2000" dirty="0" err="1"/>
            <a:t>згідно</a:t>
          </a:r>
          <a:r>
            <a:rPr lang="ru-RU" sz="2000" dirty="0"/>
            <a:t> з </a:t>
          </a:r>
          <a:r>
            <a:rPr lang="ru-RU" sz="2000" dirty="0" err="1"/>
            <a:t>умовами</a:t>
          </a:r>
          <a:r>
            <a:rPr lang="ru-RU" sz="2000" dirty="0"/>
            <a:t> </a:t>
          </a:r>
          <a:r>
            <a:rPr lang="ru-RU" sz="2000" dirty="0" err="1"/>
            <a:t>укладеного</a:t>
          </a:r>
          <a:r>
            <a:rPr lang="ru-RU" sz="2000" dirty="0"/>
            <a:t> договору </a:t>
          </a:r>
          <a:r>
            <a:rPr lang="ru-RU" sz="2000" dirty="0" err="1"/>
            <a:t>страхування</a:t>
          </a:r>
          <a:r>
            <a:rPr lang="ru-RU" sz="2000" dirty="0"/>
            <a:t> та/</a:t>
          </a:r>
          <a:r>
            <a:rPr lang="ru-RU" sz="2000" dirty="0" err="1"/>
            <a:t>або</a:t>
          </a:r>
          <a:r>
            <a:rPr lang="ru-RU" sz="2000" dirty="0"/>
            <a:t> </a:t>
          </a:r>
          <a:r>
            <a:rPr lang="ru-RU" sz="2000" dirty="0" err="1"/>
            <a:t>відповідно</a:t>
          </a:r>
          <a:r>
            <a:rPr lang="uk-UA" sz="2000" dirty="0"/>
            <a:t> </a:t>
          </a:r>
          <a:r>
            <a:rPr lang="ru-RU" sz="2000" dirty="0"/>
            <a:t>до чинного </a:t>
          </a:r>
          <a:r>
            <a:rPr lang="ru-RU" sz="2000" dirty="0" err="1"/>
            <a:t>законодавства</a:t>
          </a:r>
          <a:r>
            <a:rPr lang="ru-RU" sz="2000" dirty="0"/>
            <a:t> </a:t>
          </a:r>
          <a:r>
            <a:rPr lang="ru-RU" sz="2000" dirty="0" err="1"/>
            <a:t>України</a:t>
          </a:r>
          <a:r>
            <a:rPr lang="ru-RU" sz="2000" dirty="0"/>
            <a:t> </a:t>
          </a:r>
          <a:r>
            <a:rPr lang="ru-RU" sz="2000" dirty="0" err="1"/>
            <a:t>має</a:t>
          </a:r>
          <a:r>
            <a:rPr lang="ru-RU" sz="2000" dirty="0"/>
            <a:t> право на </a:t>
          </a:r>
          <a:r>
            <a:rPr lang="ru-RU" sz="2000" dirty="0" err="1"/>
            <a:t>отримання</a:t>
          </a:r>
          <a:r>
            <a:rPr lang="ru-RU" sz="2000" dirty="0"/>
            <a:t> </a:t>
          </a:r>
          <a:r>
            <a:rPr lang="ru-RU" sz="2000" dirty="0" err="1"/>
            <a:t>страхової</a:t>
          </a:r>
          <a:r>
            <a:rPr lang="ru-RU" sz="2000" dirty="0"/>
            <a:t> </a:t>
          </a:r>
          <a:r>
            <a:rPr lang="ru-RU" sz="2000" dirty="0" err="1"/>
            <a:t>виплати</a:t>
          </a:r>
          <a:r>
            <a:rPr lang="ru-RU" sz="2000" dirty="0"/>
            <a:t>,</a:t>
          </a:r>
          <a:r>
            <a:rPr lang="uk-UA" sz="2000" dirty="0"/>
            <a:t> </a:t>
          </a:r>
          <a:r>
            <a:rPr lang="ru-RU" sz="2000" dirty="0" err="1"/>
            <a:t>включаючи</a:t>
          </a:r>
          <a:r>
            <a:rPr lang="ru-RU" sz="2000" dirty="0"/>
            <a:t> </a:t>
          </a:r>
          <a:r>
            <a:rPr lang="ru-RU" sz="2000" dirty="0" err="1"/>
            <a:t>вигодонабувача</a:t>
          </a:r>
          <a:endParaRPr lang="ru-UA" sz="2000" dirty="0"/>
        </a:p>
      </dgm:t>
    </dgm:pt>
    <dgm:pt modelId="{2CBA37E3-745F-427D-98B6-7ADB737F50C7}" type="parTrans" cxnId="{21303C6A-5B68-4353-B7BC-5F93AF8EC1EB}">
      <dgm:prSet/>
      <dgm:spPr/>
      <dgm:t>
        <a:bodyPr/>
        <a:lstStyle/>
        <a:p>
          <a:endParaRPr lang="x-none"/>
        </a:p>
      </dgm:t>
    </dgm:pt>
    <dgm:pt modelId="{0A3710AD-C626-4701-99E7-D39984E8566F}" type="sibTrans" cxnId="{21303C6A-5B68-4353-B7BC-5F93AF8EC1EB}">
      <dgm:prSet/>
      <dgm:spPr/>
      <dgm:t>
        <a:bodyPr/>
        <a:lstStyle/>
        <a:p>
          <a:endParaRPr lang="x-none"/>
        </a:p>
      </dgm:t>
    </dgm:pt>
    <dgm:pt modelId="{4C8EA418-A97F-4E2D-B37A-AA3476B1C52B}" type="pres">
      <dgm:prSet presAssocID="{BC9EAD02-F6A8-46F9-B9E1-147EB2EBA09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104C91-0AB7-4AFD-A868-F4DA3710ECA2}" type="pres">
      <dgm:prSet presAssocID="{081B573C-2E58-4B40-AB38-5338C8440978}" presName="upArrow" presStyleLbl="node1" presStyleIdx="0" presStyleCnt="2"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A48C7752-6890-4513-BBA7-A805C96CE495}" type="pres">
      <dgm:prSet presAssocID="{081B573C-2E58-4B40-AB38-5338C8440978}" presName="upArrowText" presStyleLbl="revTx" presStyleIdx="0" presStyleCnt="2" custScaleY="26331" custLinFactNeighborX="184" custLinFactNeighborY="-142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8A7BE-B728-47B3-B2A6-E2BBE1D69837}" type="pres">
      <dgm:prSet presAssocID="{9F9B7099-D72F-4E55-AA1A-1731F88B19FD}" presName="downArrow" presStyleLbl="node1" presStyleIdx="1" presStyleCnt="2"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AC54F45C-0CB4-4453-8F4E-22F5F2BBBB7E}" type="pres">
      <dgm:prSet presAssocID="{9F9B7099-D72F-4E55-AA1A-1731F88B19FD}" presName="downArrowText" presStyleLbl="revTx" presStyleIdx="1" presStyleCnt="2" custScaleY="118224" custLinFactNeighborX="763" custLinFactNeighborY="-106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D75390-3E80-431A-8805-3DF5FFCB087C}" type="presOf" srcId="{BC9EAD02-F6A8-46F9-B9E1-147EB2EBA09D}" destId="{4C8EA418-A97F-4E2D-B37A-AA3476B1C52B}" srcOrd="0" destOrd="0" presId="urn:microsoft.com/office/officeart/2005/8/layout/arrow4"/>
    <dgm:cxn modelId="{3315929D-8D88-41AB-8D32-4BD62E80C185}" type="presOf" srcId="{9F9B7099-D72F-4E55-AA1A-1731F88B19FD}" destId="{AC54F45C-0CB4-4453-8F4E-22F5F2BBBB7E}" srcOrd="0" destOrd="0" presId="urn:microsoft.com/office/officeart/2005/8/layout/arrow4"/>
    <dgm:cxn modelId="{D43F82AC-AF28-4B98-8BF2-41ECC38614F8}" srcId="{BC9EAD02-F6A8-46F9-B9E1-147EB2EBA09D}" destId="{081B573C-2E58-4B40-AB38-5338C8440978}" srcOrd="0" destOrd="0" parTransId="{46840678-8B2B-46E3-A550-7DD042942B57}" sibTransId="{5ACA79B3-3AA3-4F2D-96EF-738659AAB0D4}"/>
    <dgm:cxn modelId="{21303C6A-5B68-4353-B7BC-5F93AF8EC1EB}" srcId="{BC9EAD02-F6A8-46F9-B9E1-147EB2EBA09D}" destId="{9F9B7099-D72F-4E55-AA1A-1731F88B19FD}" srcOrd="1" destOrd="0" parTransId="{2CBA37E3-745F-427D-98B6-7ADB737F50C7}" sibTransId="{0A3710AD-C626-4701-99E7-D39984E8566F}"/>
    <dgm:cxn modelId="{23131550-05BD-4DB5-9F6B-788A20293714}" type="presOf" srcId="{081B573C-2E58-4B40-AB38-5338C8440978}" destId="{A48C7752-6890-4513-BBA7-A805C96CE495}" srcOrd="0" destOrd="0" presId="urn:microsoft.com/office/officeart/2005/8/layout/arrow4"/>
    <dgm:cxn modelId="{20A69318-9C4D-4E47-ADAB-D828787BB0FA}" type="presParOf" srcId="{4C8EA418-A97F-4E2D-B37A-AA3476B1C52B}" destId="{5C104C91-0AB7-4AFD-A868-F4DA3710ECA2}" srcOrd="0" destOrd="0" presId="urn:microsoft.com/office/officeart/2005/8/layout/arrow4"/>
    <dgm:cxn modelId="{B67C5A70-196D-493D-9956-01053DA3DD33}" type="presParOf" srcId="{4C8EA418-A97F-4E2D-B37A-AA3476B1C52B}" destId="{A48C7752-6890-4513-BBA7-A805C96CE495}" srcOrd="1" destOrd="0" presId="urn:microsoft.com/office/officeart/2005/8/layout/arrow4"/>
    <dgm:cxn modelId="{B80F9BBC-17FA-424B-8CA4-2B001C5367B9}" type="presParOf" srcId="{4C8EA418-A97F-4E2D-B37A-AA3476B1C52B}" destId="{0158A7BE-B728-47B3-B2A6-E2BBE1D69837}" srcOrd="2" destOrd="0" presId="urn:microsoft.com/office/officeart/2005/8/layout/arrow4"/>
    <dgm:cxn modelId="{654B3977-D4C9-402A-ACB6-ABD9DEAA315C}" type="presParOf" srcId="{4C8EA418-A97F-4E2D-B37A-AA3476B1C52B}" destId="{AC54F45C-0CB4-4453-8F4E-22F5F2BBBB7E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134959-AB68-4113-A48A-8287E2D1D9D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0569E702-B29F-4DB1-8F2D-A86A91B518D7}">
      <dgm:prSet custT="1"/>
      <dgm:spPr>
        <a:solidFill>
          <a:schemeClr val="bg1">
            <a:lumMod val="50000"/>
          </a:schemeClr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Навмисні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дії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страхувальника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особи, на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користь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було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укладено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договір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були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свідомо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спрямовані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.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Виняток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становлять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дії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вчинені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стані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крайньої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необхідності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наприклад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для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порятунку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життя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)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необхідної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оборони, 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також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інші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випадки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прямо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визначені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законом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чи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загальновизнаними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міжнародними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звичаями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9BDC8D22-E0B6-403E-8049-FEF0037A4A97}" type="parTrans" cxnId="{031E20C8-4146-42F7-AD70-EA31AE9CE6A7}">
      <dgm:prSet/>
      <dgm:spPr/>
      <dgm:t>
        <a:bodyPr/>
        <a:lstStyle/>
        <a:p>
          <a:endParaRPr lang="x-none" sz="1400"/>
        </a:p>
      </dgm:t>
    </dgm:pt>
    <dgm:pt modelId="{AE906689-CE24-42EA-A2AA-54BBFB27E98F}" type="sibTrans" cxnId="{031E20C8-4146-42F7-AD70-EA31AE9CE6A7}">
      <dgm:prSet/>
      <dgm:spPr/>
      <dgm:t>
        <a:bodyPr/>
        <a:lstStyle/>
        <a:p>
          <a:endParaRPr lang="x-none" sz="1400"/>
        </a:p>
      </dgm:t>
    </dgm:pt>
    <dgm:pt modelId="{7B82E4A0-0787-4526-B09C-A6C34298ACA5}">
      <dgm:prSet custT="1"/>
      <dgm:spPr>
        <a:solidFill>
          <a:srgbClr val="C00000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Вчинення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особою, на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користь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було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укладено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договір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умисного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кримінального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правопорушення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безпосередньо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призвело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до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. Факт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вчинення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такого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правопорушення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бути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встановлений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передбаченому</a:t>
          </a:r>
          <a:r>
            <a:rPr lang="uk-UA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законом порядку.</a:t>
          </a:r>
          <a:endParaRPr lang="ru-UA" sz="14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2E1007A0-8D76-408C-97E3-CCC7FFD5F397}" type="parTrans" cxnId="{CCB52E78-09EB-4938-9397-D2163677B3E0}">
      <dgm:prSet/>
      <dgm:spPr/>
      <dgm:t>
        <a:bodyPr/>
        <a:lstStyle/>
        <a:p>
          <a:endParaRPr lang="x-none" sz="1400"/>
        </a:p>
      </dgm:t>
    </dgm:pt>
    <dgm:pt modelId="{007A198B-E419-484C-84CB-71EA689C5F79}" type="sibTrans" cxnId="{CCB52E78-09EB-4938-9397-D2163677B3E0}">
      <dgm:prSet/>
      <dgm:spPr/>
      <dgm:t>
        <a:bodyPr/>
        <a:lstStyle/>
        <a:p>
          <a:endParaRPr lang="x-none" sz="1400"/>
        </a:p>
      </dgm:t>
    </dgm:pt>
    <dgm:pt modelId="{2B9E328C-F67D-44F0-AAB5-8C07B93BBD6C}">
      <dgm:prSet custT="1"/>
      <dgm:spPr>
        <a:solidFill>
          <a:schemeClr val="bg1">
            <a:lumMod val="50000"/>
          </a:schemeClr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Подання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завідомо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неправдивих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неповних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відомостей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об’єкт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про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мають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істотне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значення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коректної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оцінки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про сам факт та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4F9EFBF1-0D43-4A3E-B3C7-DAAF96CA2311}" type="parTrans" cxnId="{A33BF486-D808-42A0-B7F5-204DB4BA772A}">
      <dgm:prSet/>
      <dgm:spPr/>
      <dgm:t>
        <a:bodyPr/>
        <a:lstStyle/>
        <a:p>
          <a:endParaRPr lang="x-none" sz="1400"/>
        </a:p>
      </dgm:t>
    </dgm:pt>
    <dgm:pt modelId="{AAED5C25-174F-45B3-89BB-049860992F5C}" type="sibTrans" cxnId="{A33BF486-D808-42A0-B7F5-204DB4BA772A}">
      <dgm:prSet/>
      <dgm:spPr/>
      <dgm:t>
        <a:bodyPr/>
        <a:lstStyle/>
        <a:p>
          <a:endParaRPr lang="x-none" sz="1400"/>
        </a:p>
      </dgm:t>
    </dgm:pt>
    <dgm:pt modelId="{A0FC8A6D-2CF6-4326-9F5F-14496AED9176}">
      <dgm:prSet custT="1"/>
      <dgm:spPr>
        <a:solidFill>
          <a:srgbClr val="C00000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Одержання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повного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відшкодування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всіх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завданих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безпосередньо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особи, яка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їх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заподіяла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винної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особи).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Якщо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збиток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було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відшкодовано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винною особою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лише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частково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страхова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виплата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здійснюється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страховиком з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обов'язковим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вирахуванням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тієї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суми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яку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вже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отримав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зазначеної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особи як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відшкодування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8DF72CF8-0F98-4246-9EBA-E03D1A4AF6F0}" type="parTrans" cxnId="{D209641B-140E-4775-BDA6-A466173E66FB}">
      <dgm:prSet/>
      <dgm:spPr/>
      <dgm:t>
        <a:bodyPr/>
        <a:lstStyle/>
        <a:p>
          <a:endParaRPr lang="x-none" sz="1400"/>
        </a:p>
      </dgm:t>
    </dgm:pt>
    <dgm:pt modelId="{55EF1146-1783-4527-99A2-1E32A3F27CEE}" type="sibTrans" cxnId="{D209641B-140E-4775-BDA6-A466173E66FB}">
      <dgm:prSet/>
      <dgm:spPr/>
      <dgm:t>
        <a:bodyPr/>
        <a:lstStyle/>
        <a:p>
          <a:endParaRPr lang="x-none" sz="1400"/>
        </a:p>
      </dgm:t>
    </dgm:pt>
    <dgm:pt modelId="{64D81D21-7DD0-4886-BF1E-3EBD9CF80D87}">
      <dgm:prSet custT="1"/>
      <dgm:spPr>
        <a:solidFill>
          <a:schemeClr val="bg1">
            <a:lumMod val="50000"/>
          </a:schemeClr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Несвоєчасне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повідомлення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іншою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особою,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визначеною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договорі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законодавством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страховика про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без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наявності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поважних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причин для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такої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затримки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. Або ж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невиконання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важливих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обов’язків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визначених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умовами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договору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чинним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законодавством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якщо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це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об'єктивно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призвело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до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неможливості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для страховика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встановити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дійсний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факт, причини та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всі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суттєві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точно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визначити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розмір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заподіяної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шкоди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  <a:endParaRPr lang="ru-UA" sz="14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1D58A445-A631-4039-AF04-2E8FEFE17C8A}" type="parTrans" cxnId="{993FAF52-E799-412C-8193-527827ADCAE7}">
      <dgm:prSet/>
      <dgm:spPr/>
      <dgm:t>
        <a:bodyPr/>
        <a:lstStyle/>
        <a:p>
          <a:endParaRPr lang="x-none" sz="1400"/>
        </a:p>
      </dgm:t>
    </dgm:pt>
    <dgm:pt modelId="{A22DED40-9A0E-4528-B300-6E22CFF5CB72}" type="sibTrans" cxnId="{993FAF52-E799-412C-8193-527827ADCAE7}">
      <dgm:prSet/>
      <dgm:spPr/>
      <dgm:t>
        <a:bodyPr/>
        <a:lstStyle/>
        <a:p>
          <a:endParaRPr lang="x-none" sz="1400"/>
        </a:p>
      </dgm:t>
    </dgm:pt>
    <dgm:pt modelId="{ECDFB0B5-CD1A-4675-AAEE-5D82562FB95D}">
      <dgm:prSet custT="1"/>
      <dgm:spPr>
        <a:solidFill>
          <a:srgbClr val="C00000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обставин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умовами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конкретного договору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є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прямими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винятками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випадків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обмеженнями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покриття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D3C50F2D-1EEB-4550-9613-CAC5D98FEAC8}" type="parTrans" cxnId="{26A0D702-5838-467D-A38F-A15C9274E399}">
      <dgm:prSet/>
      <dgm:spPr/>
      <dgm:t>
        <a:bodyPr/>
        <a:lstStyle/>
        <a:p>
          <a:endParaRPr lang="x-none" sz="1400"/>
        </a:p>
      </dgm:t>
    </dgm:pt>
    <dgm:pt modelId="{A0407E9F-E6FF-437B-9FB5-3B2FBDBA7B06}" type="sibTrans" cxnId="{26A0D702-5838-467D-A38F-A15C9274E399}">
      <dgm:prSet/>
      <dgm:spPr/>
      <dgm:t>
        <a:bodyPr/>
        <a:lstStyle/>
        <a:p>
          <a:endParaRPr lang="x-none" sz="1400"/>
        </a:p>
      </dgm:t>
    </dgm:pt>
    <dgm:pt modelId="{9F7E07D8-48E1-4715-BA40-80548F8A3285}">
      <dgm:prSet custT="1"/>
      <dgm:spPr>
        <a:solidFill>
          <a:schemeClr val="bg1">
            <a:lumMod val="50000"/>
          </a:schemeClr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підстав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відмови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прямо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встановлені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чинним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законодавством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України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у тому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числі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для тих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договорів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обов’язковість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укладення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яких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визначена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спеціальними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 законами (</a:t>
          </a:r>
          <a:r>
            <a:rPr lang="ru-RU" sz="1400" b="1" dirty="0" err="1">
              <a:latin typeface="Roboto" panose="02000000000000000000" pitchFamily="2" charset="0"/>
              <a:ea typeface="Roboto" panose="02000000000000000000" pitchFamily="2" charset="0"/>
            </a:rPr>
            <a:t>наприклад</a:t>
          </a:r>
          <a:r>
            <a:rPr lang="ru-RU" sz="1400" b="1" dirty="0">
              <a:latin typeface="Roboto" panose="02000000000000000000" pitchFamily="2" charset="0"/>
              <a:ea typeface="Roboto" panose="02000000000000000000" pitchFamily="2" charset="0"/>
            </a:rPr>
            <a:t>, ОСЦПВ).</a:t>
          </a:r>
          <a:endParaRPr lang="ru-UA" sz="14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692A4FF0-D56E-4A45-9F56-DC7AD564E5D6}" type="parTrans" cxnId="{D3922A43-5F94-4F89-9047-18FD7D29ED9D}">
      <dgm:prSet/>
      <dgm:spPr/>
      <dgm:t>
        <a:bodyPr/>
        <a:lstStyle/>
        <a:p>
          <a:endParaRPr lang="x-none" sz="1400"/>
        </a:p>
      </dgm:t>
    </dgm:pt>
    <dgm:pt modelId="{B9E540EF-4E60-49CB-BC99-978FB45A5DDD}" type="sibTrans" cxnId="{D3922A43-5F94-4F89-9047-18FD7D29ED9D}">
      <dgm:prSet/>
      <dgm:spPr/>
      <dgm:t>
        <a:bodyPr/>
        <a:lstStyle/>
        <a:p>
          <a:endParaRPr lang="x-none" sz="1400"/>
        </a:p>
      </dgm:t>
    </dgm:pt>
    <dgm:pt modelId="{993C46ED-772E-4286-A37C-5AA2C64E5F4C}" type="pres">
      <dgm:prSet presAssocID="{62134959-AB68-4113-A48A-8287E2D1D9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57EC27-D986-4D67-A4C2-51836E84BF32}" type="pres">
      <dgm:prSet presAssocID="{0569E702-B29F-4DB1-8F2D-A86A91B518D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E2CDF-C0DD-4D33-A48A-20CD72D5E752}" type="pres">
      <dgm:prSet presAssocID="{AE906689-CE24-42EA-A2AA-54BBFB27E98F}" presName="spacer" presStyleCnt="0"/>
      <dgm:spPr/>
    </dgm:pt>
    <dgm:pt modelId="{D24E7DE4-2669-4F91-AE6C-832DA764CF77}" type="pres">
      <dgm:prSet presAssocID="{7B82E4A0-0787-4526-B09C-A6C34298ACA5}" presName="parentText" presStyleLbl="node1" presStyleIdx="1" presStyleCnt="7" custScaleY="885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96E63F-74BA-4E30-A796-227BC95D6239}" type="pres">
      <dgm:prSet presAssocID="{007A198B-E419-484C-84CB-71EA689C5F79}" presName="spacer" presStyleCnt="0"/>
      <dgm:spPr/>
    </dgm:pt>
    <dgm:pt modelId="{BA8ABB13-0BFE-4625-A2CF-301B7C5CFB30}" type="pres">
      <dgm:prSet presAssocID="{2B9E328C-F67D-44F0-AAB5-8C07B93BBD6C}" presName="parentText" presStyleLbl="node1" presStyleIdx="2" presStyleCnt="7" custScaleY="827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64BDB-F681-479F-9D94-6A6125F20999}" type="pres">
      <dgm:prSet presAssocID="{AAED5C25-174F-45B3-89BB-049860992F5C}" presName="spacer" presStyleCnt="0"/>
      <dgm:spPr/>
    </dgm:pt>
    <dgm:pt modelId="{7D1140FD-E308-4653-86E9-70FD97E54A71}" type="pres">
      <dgm:prSet presAssocID="{A0FC8A6D-2CF6-4326-9F5F-14496AED9176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2B0E3-9C62-465F-9A1B-839260EEE2A5}" type="pres">
      <dgm:prSet presAssocID="{55EF1146-1783-4527-99A2-1E32A3F27CEE}" presName="spacer" presStyleCnt="0"/>
      <dgm:spPr/>
    </dgm:pt>
    <dgm:pt modelId="{6B1E1077-439C-455B-AA64-E578A03B9485}" type="pres">
      <dgm:prSet presAssocID="{64D81D21-7DD0-4886-BF1E-3EBD9CF80D87}" presName="parentText" presStyleLbl="node1" presStyleIdx="4" presStyleCnt="7" custScaleY="1330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A250B2-5EC6-4433-B895-7B0420FE741E}" type="pres">
      <dgm:prSet presAssocID="{A22DED40-9A0E-4528-B300-6E22CFF5CB72}" presName="spacer" presStyleCnt="0"/>
      <dgm:spPr/>
    </dgm:pt>
    <dgm:pt modelId="{8D4C08AD-0E26-421C-AD25-CF41E41A8100}" type="pres">
      <dgm:prSet presAssocID="{ECDFB0B5-CD1A-4675-AAEE-5D82562FB95D}" presName="parentText" presStyleLbl="node1" presStyleIdx="5" presStyleCnt="7" custScaleY="712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57983D-9F8A-463C-8961-EA1808E55EB6}" type="pres">
      <dgm:prSet presAssocID="{A0407E9F-E6FF-437B-9FB5-3B2FBDBA7B06}" presName="spacer" presStyleCnt="0"/>
      <dgm:spPr/>
    </dgm:pt>
    <dgm:pt modelId="{7A9BA753-C0EC-4E40-95D7-96017C214F80}" type="pres">
      <dgm:prSet presAssocID="{9F7E07D8-48E1-4715-BA40-80548F8A3285}" presName="parentText" presStyleLbl="node1" presStyleIdx="6" presStyleCnt="7" custScaleY="799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024B7D-EB6E-4BF2-85D2-9B594D15D722}" type="presOf" srcId="{A0FC8A6D-2CF6-4326-9F5F-14496AED9176}" destId="{7D1140FD-E308-4653-86E9-70FD97E54A71}" srcOrd="0" destOrd="0" presId="urn:microsoft.com/office/officeart/2005/8/layout/vList2"/>
    <dgm:cxn modelId="{993FAF52-E799-412C-8193-527827ADCAE7}" srcId="{62134959-AB68-4113-A48A-8287E2D1D9DE}" destId="{64D81D21-7DD0-4886-BF1E-3EBD9CF80D87}" srcOrd="4" destOrd="0" parTransId="{1D58A445-A631-4039-AF04-2E8FEFE17C8A}" sibTransId="{A22DED40-9A0E-4528-B300-6E22CFF5CB72}"/>
    <dgm:cxn modelId="{1E21BA3A-B160-4CB9-AD08-4548C43BC3E8}" type="presOf" srcId="{62134959-AB68-4113-A48A-8287E2D1D9DE}" destId="{993C46ED-772E-4286-A37C-5AA2C64E5F4C}" srcOrd="0" destOrd="0" presId="urn:microsoft.com/office/officeart/2005/8/layout/vList2"/>
    <dgm:cxn modelId="{CCD5C444-16CE-4F7B-B9AA-6E08FD43529B}" type="presOf" srcId="{ECDFB0B5-CD1A-4675-AAEE-5D82562FB95D}" destId="{8D4C08AD-0E26-421C-AD25-CF41E41A8100}" srcOrd="0" destOrd="0" presId="urn:microsoft.com/office/officeart/2005/8/layout/vList2"/>
    <dgm:cxn modelId="{031E20C8-4146-42F7-AD70-EA31AE9CE6A7}" srcId="{62134959-AB68-4113-A48A-8287E2D1D9DE}" destId="{0569E702-B29F-4DB1-8F2D-A86A91B518D7}" srcOrd="0" destOrd="0" parTransId="{9BDC8D22-E0B6-403E-8049-FEF0037A4A97}" sibTransId="{AE906689-CE24-42EA-A2AA-54BBFB27E98F}"/>
    <dgm:cxn modelId="{0402EB51-637A-450C-9937-D9DBEEF0897A}" type="presOf" srcId="{7B82E4A0-0787-4526-B09C-A6C34298ACA5}" destId="{D24E7DE4-2669-4F91-AE6C-832DA764CF77}" srcOrd="0" destOrd="0" presId="urn:microsoft.com/office/officeart/2005/8/layout/vList2"/>
    <dgm:cxn modelId="{1E4A3822-3812-43B3-B82C-DBBBDE4CB123}" type="presOf" srcId="{2B9E328C-F67D-44F0-AAB5-8C07B93BBD6C}" destId="{BA8ABB13-0BFE-4625-A2CF-301B7C5CFB30}" srcOrd="0" destOrd="0" presId="urn:microsoft.com/office/officeart/2005/8/layout/vList2"/>
    <dgm:cxn modelId="{2A65318B-4DD3-4CAD-BF83-A402989B8E6C}" type="presOf" srcId="{64D81D21-7DD0-4886-BF1E-3EBD9CF80D87}" destId="{6B1E1077-439C-455B-AA64-E578A03B9485}" srcOrd="0" destOrd="0" presId="urn:microsoft.com/office/officeart/2005/8/layout/vList2"/>
    <dgm:cxn modelId="{CCB52E78-09EB-4938-9397-D2163677B3E0}" srcId="{62134959-AB68-4113-A48A-8287E2D1D9DE}" destId="{7B82E4A0-0787-4526-B09C-A6C34298ACA5}" srcOrd="1" destOrd="0" parTransId="{2E1007A0-8D76-408C-97E3-CCC7FFD5F397}" sibTransId="{007A198B-E419-484C-84CB-71EA689C5F79}"/>
    <dgm:cxn modelId="{1A3D32E0-DAD4-4A1E-B44D-6901F61C719C}" type="presOf" srcId="{9F7E07D8-48E1-4715-BA40-80548F8A3285}" destId="{7A9BA753-C0EC-4E40-95D7-96017C214F80}" srcOrd="0" destOrd="0" presId="urn:microsoft.com/office/officeart/2005/8/layout/vList2"/>
    <dgm:cxn modelId="{D209641B-140E-4775-BDA6-A466173E66FB}" srcId="{62134959-AB68-4113-A48A-8287E2D1D9DE}" destId="{A0FC8A6D-2CF6-4326-9F5F-14496AED9176}" srcOrd="3" destOrd="0" parTransId="{8DF72CF8-0F98-4246-9EBA-E03D1A4AF6F0}" sibTransId="{55EF1146-1783-4527-99A2-1E32A3F27CEE}"/>
    <dgm:cxn modelId="{26A0D702-5838-467D-A38F-A15C9274E399}" srcId="{62134959-AB68-4113-A48A-8287E2D1D9DE}" destId="{ECDFB0B5-CD1A-4675-AAEE-5D82562FB95D}" srcOrd="5" destOrd="0" parTransId="{D3C50F2D-1EEB-4550-9613-CAC5D98FEAC8}" sibTransId="{A0407E9F-E6FF-437B-9FB5-3B2FBDBA7B06}"/>
    <dgm:cxn modelId="{D3922A43-5F94-4F89-9047-18FD7D29ED9D}" srcId="{62134959-AB68-4113-A48A-8287E2D1D9DE}" destId="{9F7E07D8-48E1-4715-BA40-80548F8A3285}" srcOrd="6" destOrd="0" parTransId="{692A4FF0-D56E-4A45-9F56-DC7AD564E5D6}" sibTransId="{B9E540EF-4E60-49CB-BC99-978FB45A5DDD}"/>
    <dgm:cxn modelId="{A33BF486-D808-42A0-B7F5-204DB4BA772A}" srcId="{62134959-AB68-4113-A48A-8287E2D1D9DE}" destId="{2B9E328C-F67D-44F0-AAB5-8C07B93BBD6C}" srcOrd="2" destOrd="0" parTransId="{4F9EFBF1-0D43-4A3E-B3C7-DAAF96CA2311}" sibTransId="{AAED5C25-174F-45B3-89BB-049860992F5C}"/>
    <dgm:cxn modelId="{F470C7E0-2C54-42B0-8D6B-B28CE041A01B}" type="presOf" srcId="{0569E702-B29F-4DB1-8F2D-A86A91B518D7}" destId="{1157EC27-D986-4D67-A4C2-51836E84BF32}" srcOrd="0" destOrd="0" presId="urn:microsoft.com/office/officeart/2005/8/layout/vList2"/>
    <dgm:cxn modelId="{CA4EA8C0-4C96-4031-A7BC-A9CBEAFDF7F5}" type="presParOf" srcId="{993C46ED-772E-4286-A37C-5AA2C64E5F4C}" destId="{1157EC27-D986-4D67-A4C2-51836E84BF32}" srcOrd="0" destOrd="0" presId="urn:microsoft.com/office/officeart/2005/8/layout/vList2"/>
    <dgm:cxn modelId="{988FD77C-409D-4A5B-B39E-9567F38E7AE7}" type="presParOf" srcId="{993C46ED-772E-4286-A37C-5AA2C64E5F4C}" destId="{7C5E2CDF-C0DD-4D33-A48A-20CD72D5E752}" srcOrd="1" destOrd="0" presId="urn:microsoft.com/office/officeart/2005/8/layout/vList2"/>
    <dgm:cxn modelId="{27E7B3F8-B894-4B2A-9272-AA20E97A1BC6}" type="presParOf" srcId="{993C46ED-772E-4286-A37C-5AA2C64E5F4C}" destId="{D24E7DE4-2669-4F91-AE6C-832DA764CF77}" srcOrd="2" destOrd="0" presId="urn:microsoft.com/office/officeart/2005/8/layout/vList2"/>
    <dgm:cxn modelId="{FDC72A17-8C84-4CC4-B196-56255B1778E0}" type="presParOf" srcId="{993C46ED-772E-4286-A37C-5AA2C64E5F4C}" destId="{6596E63F-74BA-4E30-A796-227BC95D6239}" srcOrd="3" destOrd="0" presId="urn:microsoft.com/office/officeart/2005/8/layout/vList2"/>
    <dgm:cxn modelId="{9C4D8E6A-F548-4412-86FA-0C476E799A6D}" type="presParOf" srcId="{993C46ED-772E-4286-A37C-5AA2C64E5F4C}" destId="{BA8ABB13-0BFE-4625-A2CF-301B7C5CFB30}" srcOrd="4" destOrd="0" presId="urn:microsoft.com/office/officeart/2005/8/layout/vList2"/>
    <dgm:cxn modelId="{0530DABF-80FD-46CF-A17A-9613D3403477}" type="presParOf" srcId="{993C46ED-772E-4286-A37C-5AA2C64E5F4C}" destId="{74164BDB-F681-479F-9D94-6A6125F20999}" srcOrd="5" destOrd="0" presId="urn:microsoft.com/office/officeart/2005/8/layout/vList2"/>
    <dgm:cxn modelId="{A137F647-B393-44EA-92D5-575D9383C49C}" type="presParOf" srcId="{993C46ED-772E-4286-A37C-5AA2C64E5F4C}" destId="{7D1140FD-E308-4653-86E9-70FD97E54A71}" srcOrd="6" destOrd="0" presId="urn:microsoft.com/office/officeart/2005/8/layout/vList2"/>
    <dgm:cxn modelId="{ACEE4D1D-745B-49E0-A446-AD3317347885}" type="presParOf" srcId="{993C46ED-772E-4286-A37C-5AA2C64E5F4C}" destId="{83C2B0E3-9C62-465F-9A1B-839260EEE2A5}" srcOrd="7" destOrd="0" presId="urn:microsoft.com/office/officeart/2005/8/layout/vList2"/>
    <dgm:cxn modelId="{0B1334E2-3A29-4DA7-9E8A-49050B8F62BB}" type="presParOf" srcId="{993C46ED-772E-4286-A37C-5AA2C64E5F4C}" destId="{6B1E1077-439C-455B-AA64-E578A03B9485}" srcOrd="8" destOrd="0" presId="urn:microsoft.com/office/officeart/2005/8/layout/vList2"/>
    <dgm:cxn modelId="{64F30284-634E-4AE0-BEC3-C2DA3D9701A2}" type="presParOf" srcId="{993C46ED-772E-4286-A37C-5AA2C64E5F4C}" destId="{93A250B2-5EC6-4433-B895-7B0420FE741E}" srcOrd="9" destOrd="0" presId="urn:microsoft.com/office/officeart/2005/8/layout/vList2"/>
    <dgm:cxn modelId="{36E20636-9155-4A41-8BFE-6EACB94DF90B}" type="presParOf" srcId="{993C46ED-772E-4286-A37C-5AA2C64E5F4C}" destId="{8D4C08AD-0E26-421C-AD25-CF41E41A8100}" srcOrd="10" destOrd="0" presId="urn:microsoft.com/office/officeart/2005/8/layout/vList2"/>
    <dgm:cxn modelId="{9FD3D98C-4C47-42DF-8B91-B266B186B32F}" type="presParOf" srcId="{993C46ED-772E-4286-A37C-5AA2C64E5F4C}" destId="{7657983D-9F8A-463C-8961-EA1808E55EB6}" srcOrd="11" destOrd="0" presId="urn:microsoft.com/office/officeart/2005/8/layout/vList2"/>
    <dgm:cxn modelId="{F1240969-073E-4C09-BAAD-BD9D78613A0F}" type="presParOf" srcId="{993C46ED-772E-4286-A37C-5AA2C64E5F4C}" destId="{7A9BA753-C0EC-4E40-95D7-96017C214F8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D190F-AA3F-442B-8E92-9E3746AC1746}">
      <dsp:nvSpPr>
        <dsp:cNvPr id="0" name=""/>
        <dsp:cNvSpPr/>
      </dsp:nvSpPr>
      <dsp:spPr>
        <a:xfrm>
          <a:off x="0" y="1273"/>
          <a:ext cx="9001000" cy="1699938"/>
        </a:xfrm>
        <a:prstGeom prst="roundRect">
          <a:avLst/>
        </a:prstGeom>
        <a:solidFill>
          <a:srgbClr val="9D1D0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За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медичних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витрат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пов’язаних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наданням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асистанс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) особам,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потрапили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в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скрутне</a:t>
          </a:r>
          <a:r>
            <a:rPr lang="uk-UA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становище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під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час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подорожі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зв’язку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раптовим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захворюванням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такої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особи,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розладом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її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здоров’я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внаслідок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нещасного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іншою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подією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на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випадок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виникнення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проводиться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(страхового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</a:p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саме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відшкодування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витрат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невідкладної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медичної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медичних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включаючи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забезпечення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необхідними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лікарськими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засобами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виробами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медичного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призначення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та/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)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певного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переліку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якості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в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обсязі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передбаченому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договором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3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82984" y="84257"/>
        <a:ext cx="8835032" cy="1533970"/>
      </dsp:txXfrm>
    </dsp:sp>
    <dsp:sp modelId="{10325C37-7307-4872-A8E7-9CDF450892BB}">
      <dsp:nvSpPr>
        <dsp:cNvPr id="0" name=""/>
        <dsp:cNvSpPr/>
      </dsp:nvSpPr>
      <dsp:spPr>
        <a:xfrm>
          <a:off x="0" y="1708874"/>
          <a:ext cx="9001000" cy="1987023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За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витрат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ніж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медичні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пов’язаних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наданням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асистанс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) особам,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потрапили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в</a:t>
          </a:r>
          <a:r>
            <a:rPr lang="uk-UA" sz="13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скрутне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становище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під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 час </a:t>
          </a:r>
          <a:r>
            <a:rPr lang="ru-RU" sz="13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подорожі</a:t>
          </a:r>
          <a:r>
            <a:rPr lang="ru-RU" sz="1300" b="1" kern="1200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зв’язку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дорожньо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-транспортною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пригодою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непередбаченою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поломкою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транспортного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засобу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іншою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подією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на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випадок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виникнення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проводиться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(страхового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</a:p>
        <a:p>
          <a:pPr lvl="0" algn="just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Це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може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включати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)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транспортування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екстреного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ремонту транспортного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засобу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були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понесені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можуть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бути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понесені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) у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зв’язку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затримкою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авіарейсу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затримкою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втратою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багажу,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відновлення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втрачених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особистих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документів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витрати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невідкладне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судове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чи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позасудове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врегулювання</a:t>
          </a: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спору та/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необхідних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послуг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30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допомоги</a:t>
          </a:r>
          <a:r>
            <a:rPr lang="ru-RU" sz="1300" kern="1200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  <a:endParaRPr lang="ru-UA" sz="13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96998" y="1805872"/>
        <a:ext cx="8807004" cy="1793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04C91-0AB7-4AFD-A868-F4DA3710ECA2}">
      <dsp:nvSpPr>
        <dsp:cNvPr id="0" name=""/>
        <dsp:cNvSpPr/>
      </dsp:nvSpPr>
      <dsp:spPr>
        <a:xfrm>
          <a:off x="526575" y="-70623"/>
          <a:ext cx="2066820" cy="1550115"/>
        </a:xfrm>
        <a:prstGeom prst="upArrow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C7752-6890-4513-BBA7-A805C96CE495}">
      <dsp:nvSpPr>
        <dsp:cNvPr id="0" name=""/>
        <dsp:cNvSpPr/>
      </dsp:nvSpPr>
      <dsp:spPr>
        <a:xfrm>
          <a:off x="2664304" y="279059"/>
          <a:ext cx="4838937" cy="408160"/>
        </a:xfrm>
        <a:prstGeom prst="rect">
          <a:avLst/>
        </a:prstGeom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t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Безпосередньо</a:t>
          </a:r>
          <a:r>
            <a:rPr lang="ru-RU" sz="2000" kern="1200" dirty="0"/>
            <a:t> </a:t>
          </a:r>
          <a:r>
            <a:rPr lang="ru-RU" sz="2000" kern="1200" dirty="0" err="1"/>
            <a:t>страхувальнику</a:t>
          </a:r>
          <a:endParaRPr lang="ru-UA" sz="2000" kern="1200" dirty="0"/>
        </a:p>
      </dsp:txBody>
      <dsp:txXfrm>
        <a:off x="2664304" y="279059"/>
        <a:ext cx="4838937" cy="408160"/>
      </dsp:txXfrm>
    </dsp:sp>
    <dsp:sp modelId="{0158A7BE-B728-47B3-B2A6-E2BBE1D69837}">
      <dsp:nvSpPr>
        <dsp:cNvPr id="0" name=""/>
        <dsp:cNvSpPr/>
      </dsp:nvSpPr>
      <dsp:spPr>
        <a:xfrm>
          <a:off x="1146621" y="1608668"/>
          <a:ext cx="2066820" cy="1550115"/>
        </a:xfrm>
        <a:prstGeom prst="downArrow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54F45C-0CB4-4453-8F4E-22F5F2BBBB7E}">
      <dsp:nvSpPr>
        <dsp:cNvPr id="0" name=""/>
        <dsp:cNvSpPr/>
      </dsp:nvSpPr>
      <dsp:spPr>
        <a:xfrm>
          <a:off x="3312367" y="1302892"/>
          <a:ext cx="4838937" cy="1832608"/>
        </a:xfrm>
        <a:prstGeom prst="rect">
          <a:avLst/>
        </a:prstGeom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/>
            <a:t>Іншій</a:t>
          </a:r>
          <a:r>
            <a:rPr lang="ru-RU" sz="2000" kern="1200" dirty="0"/>
            <a:t> </a:t>
          </a:r>
          <a:r>
            <a:rPr lang="ru-RU" sz="2000" kern="1200" dirty="0" err="1"/>
            <a:t>особі</a:t>
          </a:r>
          <a:r>
            <a:rPr lang="ru-RU" sz="2000" kern="1200" dirty="0"/>
            <a:t>, яка </a:t>
          </a:r>
          <a:r>
            <a:rPr lang="ru-RU" sz="2000" kern="1200" dirty="0" err="1"/>
            <a:t>згідно</a:t>
          </a:r>
          <a:r>
            <a:rPr lang="ru-RU" sz="2000" kern="1200" dirty="0"/>
            <a:t> з </a:t>
          </a:r>
          <a:r>
            <a:rPr lang="ru-RU" sz="2000" kern="1200" dirty="0" err="1"/>
            <a:t>умовами</a:t>
          </a:r>
          <a:r>
            <a:rPr lang="ru-RU" sz="2000" kern="1200" dirty="0"/>
            <a:t> </a:t>
          </a:r>
          <a:r>
            <a:rPr lang="ru-RU" sz="2000" kern="1200" dirty="0" err="1"/>
            <a:t>укладеного</a:t>
          </a:r>
          <a:r>
            <a:rPr lang="ru-RU" sz="2000" kern="1200" dirty="0"/>
            <a:t> договору </a:t>
          </a:r>
          <a:r>
            <a:rPr lang="ru-RU" sz="2000" kern="1200" dirty="0" err="1"/>
            <a:t>страхування</a:t>
          </a:r>
          <a:r>
            <a:rPr lang="ru-RU" sz="2000" kern="1200" dirty="0"/>
            <a:t> та/</a:t>
          </a:r>
          <a:r>
            <a:rPr lang="ru-RU" sz="2000" kern="1200" dirty="0" err="1"/>
            <a:t>або</a:t>
          </a:r>
          <a:r>
            <a:rPr lang="ru-RU" sz="2000" kern="1200" dirty="0"/>
            <a:t> </a:t>
          </a:r>
          <a:r>
            <a:rPr lang="ru-RU" sz="2000" kern="1200" dirty="0" err="1"/>
            <a:t>відповідно</a:t>
          </a:r>
          <a:r>
            <a:rPr lang="uk-UA" sz="2000" kern="1200" dirty="0"/>
            <a:t> </a:t>
          </a:r>
          <a:r>
            <a:rPr lang="ru-RU" sz="2000" kern="1200" dirty="0"/>
            <a:t>до чинного </a:t>
          </a:r>
          <a:r>
            <a:rPr lang="ru-RU" sz="2000" kern="1200" dirty="0" err="1"/>
            <a:t>законодавства</a:t>
          </a:r>
          <a:r>
            <a:rPr lang="ru-RU" sz="2000" kern="1200" dirty="0"/>
            <a:t> </a:t>
          </a:r>
          <a:r>
            <a:rPr lang="ru-RU" sz="2000" kern="1200" dirty="0" err="1"/>
            <a:t>України</a:t>
          </a:r>
          <a:r>
            <a:rPr lang="ru-RU" sz="2000" kern="1200" dirty="0"/>
            <a:t> </a:t>
          </a:r>
          <a:r>
            <a:rPr lang="ru-RU" sz="2000" kern="1200" dirty="0" err="1"/>
            <a:t>має</a:t>
          </a:r>
          <a:r>
            <a:rPr lang="ru-RU" sz="2000" kern="1200" dirty="0"/>
            <a:t> право на </a:t>
          </a:r>
          <a:r>
            <a:rPr lang="ru-RU" sz="2000" kern="1200" dirty="0" err="1"/>
            <a:t>отримання</a:t>
          </a:r>
          <a:r>
            <a:rPr lang="ru-RU" sz="2000" kern="1200" dirty="0"/>
            <a:t> </a:t>
          </a:r>
          <a:r>
            <a:rPr lang="ru-RU" sz="2000" kern="1200" dirty="0" err="1"/>
            <a:t>страхової</a:t>
          </a:r>
          <a:r>
            <a:rPr lang="ru-RU" sz="2000" kern="1200" dirty="0"/>
            <a:t> </a:t>
          </a:r>
          <a:r>
            <a:rPr lang="ru-RU" sz="2000" kern="1200" dirty="0" err="1"/>
            <a:t>виплати</a:t>
          </a:r>
          <a:r>
            <a:rPr lang="ru-RU" sz="2000" kern="1200" dirty="0"/>
            <a:t>,</a:t>
          </a:r>
          <a:r>
            <a:rPr lang="uk-UA" sz="2000" kern="1200" dirty="0"/>
            <a:t> </a:t>
          </a:r>
          <a:r>
            <a:rPr lang="ru-RU" sz="2000" kern="1200" dirty="0" err="1"/>
            <a:t>включаючи</a:t>
          </a:r>
          <a:r>
            <a:rPr lang="ru-RU" sz="2000" kern="1200" dirty="0"/>
            <a:t> </a:t>
          </a:r>
          <a:r>
            <a:rPr lang="ru-RU" sz="2000" kern="1200" dirty="0" err="1"/>
            <a:t>вигодонабувача</a:t>
          </a:r>
          <a:endParaRPr lang="ru-UA" sz="2000" kern="1200" dirty="0"/>
        </a:p>
      </dsp:txBody>
      <dsp:txXfrm>
        <a:off x="3312367" y="1302892"/>
        <a:ext cx="4838937" cy="18326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7EC27-D986-4D67-A4C2-51836E84BF32}">
      <dsp:nvSpPr>
        <dsp:cNvPr id="0" name=""/>
        <dsp:cNvSpPr/>
      </dsp:nvSpPr>
      <dsp:spPr>
        <a:xfrm>
          <a:off x="0" y="664"/>
          <a:ext cx="8856984" cy="907607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Навмисні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дії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страхувальника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особи, на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користь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було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укладено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договір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були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свідомо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спрямовані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.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Виняток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становлять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дії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вчинені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стані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крайньої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необхідності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наприклад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для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порятунку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життя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)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необхідної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оборони, 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також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інші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прямо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визначені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законом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чи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загальновизнаними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міжнародними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звичаями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4306" y="44970"/>
        <a:ext cx="8768372" cy="818995"/>
      </dsp:txXfrm>
    </dsp:sp>
    <dsp:sp modelId="{D24E7DE4-2669-4F91-AE6C-832DA764CF77}">
      <dsp:nvSpPr>
        <dsp:cNvPr id="0" name=""/>
        <dsp:cNvSpPr/>
      </dsp:nvSpPr>
      <dsp:spPr>
        <a:xfrm>
          <a:off x="0" y="912671"/>
          <a:ext cx="8856984" cy="80325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Вчинення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особою, на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користь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було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укладено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договір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умисного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кримінального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правопорушення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безпосередньо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призвело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до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. Факт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вчинення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такого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правопорушення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бути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встановлений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передбаченому</a:t>
          </a:r>
          <a:r>
            <a:rPr lang="uk-UA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законом порядку.</a:t>
          </a:r>
          <a:endParaRPr lang="ru-UA" sz="14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9211" y="951882"/>
        <a:ext cx="8778562" cy="724828"/>
      </dsp:txXfrm>
    </dsp:sp>
    <dsp:sp modelId="{BA8ABB13-0BFE-4625-A2CF-301B7C5CFB30}">
      <dsp:nvSpPr>
        <dsp:cNvPr id="0" name=""/>
        <dsp:cNvSpPr/>
      </dsp:nvSpPr>
      <dsp:spPr>
        <a:xfrm>
          <a:off x="0" y="1720320"/>
          <a:ext cx="8856984" cy="751226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Подання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завідомо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неправдивих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неповних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відомостей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об’єкт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про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мають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істотне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значення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коректної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оцінки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про сам факт та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6672" y="1756992"/>
        <a:ext cx="8783640" cy="677882"/>
      </dsp:txXfrm>
    </dsp:sp>
    <dsp:sp modelId="{7D1140FD-E308-4653-86E9-70FD97E54A71}">
      <dsp:nvSpPr>
        <dsp:cNvPr id="0" name=""/>
        <dsp:cNvSpPr/>
      </dsp:nvSpPr>
      <dsp:spPr>
        <a:xfrm>
          <a:off x="0" y="2475946"/>
          <a:ext cx="8856984" cy="907607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Одержання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повного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відшкодування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всіх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завданих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безпосередньо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особи, яка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їх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заподіяла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винної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особи).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Якщо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збиток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було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відшкодовано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винною особою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лише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частково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страхова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виплата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здійснюється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страховиком з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обов'язковим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вирахуванням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тієї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суми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яку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вже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отримав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зазначеної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особи як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відшкодування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4306" y="2520252"/>
        <a:ext cx="8768372" cy="818995"/>
      </dsp:txXfrm>
    </dsp:sp>
    <dsp:sp modelId="{6B1E1077-439C-455B-AA64-E578A03B9485}">
      <dsp:nvSpPr>
        <dsp:cNvPr id="0" name=""/>
        <dsp:cNvSpPr/>
      </dsp:nvSpPr>
      <dsp:spPr>
        <a:xfrm>
          <a:off x="0" y="3387953"/>
          <a:ext cx="8856984" cy="1207199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Несвоєчасне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повідомлення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іншою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особою,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визначеною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договорі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законодавством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страховика про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без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наявності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поважних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причин для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такої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затримки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. Або ж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невиконання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страхувальником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важливих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обов’язків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визначених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умовами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договору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чинним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законодавством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якщо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це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об'єктивно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призвело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до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неможливості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для страховика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встановити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дійсний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факт, причини та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всі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суттєві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точно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визначити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розмір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заподіяної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шкоди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).</a:t>
          </a:r>
          <a:endParaRPr lang="ru-UA" sz="14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58931" y="3446884"/>
        <a:ext cx="8739122" cy="1089337"/>
      </dsp:txXfrm>
    </dsp:sp>
    <dsp:sp modelId="{8D4C08AD-0E26-421C-AD25-CF41E41A8100}">
      <dsp:nvSpPr>
        <dsp:cNvPr id="0" name=""/>
        <dsp:cNvSpPr/>
      </dsp:nvSpPr>
      <dsp:spPr>
        <a:xfrm>
          <a:off x="0" y="4599552"/>
          <a:ext cx="8856984" cy="646325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обставин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умовами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конкретного договору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є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прямими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винятками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випадків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обмеженнями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покриття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4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1551" y="4631103"/>
        <a:ext cx="8793882" cy="583223"/>
      </dsp:txXfrm>
    </dsp:sp>
    <dsp:sp modelId="{7A9BA753-C0EC-4E40-95D7-96017C214F80}">
      <dsp:nvSpPr>
        <dsp:cNvPr id="0" name=""/>
        <dsp:cNvSpPr/>
      </dsp:nvSpPr>
      <dsp:spPr>
        <a:xfrm>
          <a:off x="0" y="5250276"/>
          <a:ext cx="8856984" cy="72572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підстав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відмови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прямо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встановлені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чинним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законодавством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України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у тому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числі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для тих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договорів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обов’язковість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укладення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яких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визначена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спеціальними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 законами (</a:t>
          </a:r>
          <a:r>
            <a:rPr lang="ru-RU" sz="1400" b="1" kern="1200" dirty="0" err="1">
              <a:latin typeface="Roboto" panose="02000000000000000000" pitchFamily="2" charset="0"/>
              <a:ea typeface="Roboto" panose="02000000000000000000" pitchFamily="2" charset="0"/>
            </a:rPr>
            <a:t>наприклад</a:t>
          </a:r>
          <a:r>
            <a:rPr lang="ru-RU" sz="1400" b="1" kern="1200" dirty="0">
              <a:latin typeface="Roboto" panose="02000000000000000000" pitchFamily="2" charset="0"/>
              <a:ea typeface="Roboto" panose="02000000000000000000" pitchFamily="2" charset="0"/>
            </a:rPr>
            <a:t>, ОСЦПВ).</a:t>
          </a:r>
          <a:endParaRPr lang="ru-UA" sz="14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5427" y="5285703"/>
        <a:ext cx="8786130" cy="654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013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xmlns="" id="{06C858A8-6173-4FB5-B92F-5BE743069C2D}"/>
              </a:ext>
            </a:extLst>
          </p:cNvPr>
          <p:cNvSpPr/>
          <p:nvPr/>
        </p:nvSpPr>
        <p:spPr>
          <a:xfrm>
            <a:off x="704528" y="2132856"/>
            <a:ext cx="9084994" cy="56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Порядок та </a:t>
            </a:r>
            <a:r>
              <a:rPr lang="ru-RU" sz="30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умови</a:t>
            </a:r>
            <a:r>
              <a:rPr lang="ru-RU" sz="3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здійснення</a:t>
            </a:r>
            <a:r>
              <a:rPr lang="ru-RU" sz="3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страхових</a:t>
            </a:r>
            <a:r>
              <a:rPr lang="ru-RU" sz="3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виплат</a:t>
            </a:r>
            <a:endParaRPr lang="uk-UA" sz="3000" b="1" dirty="0"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xmlns="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Повна інструкція від British Insurance при відмовах у виплаті страхової  компанії">
            <a:extLst>
              <a:ext uri="{FF2B5EF4-FFF2-40B4-BE49-F238E27FC236}">
                <a16:creationId xmlns:a16="http://schemas.microsoft.com/office/drawing/2014/main" xmlns="" id="{2E16B00A-5EB7-4E06-B528-15D868EF9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176" y="3676208"/>
            <a:ext cx="2933879" cy="29338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Здійснення страхових виплат залежно від класу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414C3B6-A13A-4E25-8AC3-04696F13FFD2}"/>
              </a:ext>
            </a:extLst>
          </p:cNvPr>
          <p:cNvSpPr txBox="1"/>
          <p:nvPr/>
        </p:nvSpPr>
        <p:spPr>
          <a:xfrm>
            <a:off x="488504" y="692696"/>
            <a:ext cx="8856984" cy="5507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uk-UA" sz="1600" u="sng" dirty="0"/>
              <a:t>За класом</a:t>
            </a:r>
            <a:r>
              <a:rPr lang="x-none" sz="1600" u="sng" dirty="0"/>
              <a:t> страхування 13</a:t>
            </a:r>
            <a:r>
              <a:rPr lang="x-none" sz="1600" dirty="0"/>
              <a:t> «Страхування іншої відповідальності (крім</a:t>
            </a:r>
            <a:r>
              <a:rPr lang="uk-UA" sz="1600" dirty="0"/>
              <a:t> </a:t>
            </a:r>
            <a:r>
              <a:rPr lang="x-none" sz="1600" dirty="0"/>
              <a:t>відповідальності,</a:t>
            </a:r>
            <a:r>
              <a:rPr lang="uk-UA" sz="1600" dirty="0"/>
              <a:t> </a:t>
            </a:r>
            <a:r>
              <a:rPr lang="x-none" sz="1600" dirty="0"/>
              <a:t>визначеної у класах 10, 11, 12)» характеризується обов’язком</a:t>
            </a:r>
            <a:r>
              <a:rPr lang="uk-UA" sz="1600" dirty="0"/>
              <a:t> </a:t>
            </a:r>
            <a:r>
              <a:rPr lang="x-none" sz="1600" dirty="0"/>
              <a:t>страховика за визначену договором страхування плату (страхову премію) здійснити</a:t>
            </a:r>
            <a:r>
              <a:rPr lang="uk-UA" sz="1600" dirty="0"/>
              <a:t> </a:t>
            </a:r>
            <a:r>
              <a:rPr lang="x-none" sz="1600" dirty="0"/>
              <a:t>страхову виплату </a:t>
            </a:r>
            <a:r>
              <a:rPr lang="x-none" sz="1600" b="1" dirty="0"/>
              <a:t>шляхом відшкодування шкоди, заподіяної особою, відповідальність</a:t>
            </a:r>
            <a:r>
              <a:rPr lang="uk-UA" sz="1600" b="1" dirty="0"/>
              <a:t> </a:t>
            </a:r>
            <a:r>
              <a:rPr lang="x-none" sz="1600" b="1" dirty="0"/>
              <a:t>якої застрахована,</a:t>
            </a:r>
            <a:r>
              <a:rPr lang="uk-UA" sz="1600" b="1" dirty="0"/>
              <a:t> </a:t>
            </a:r>
            <a:r>
              <a:rPr lang="x-none" sz="1600" b="1" dirty="0"/>
              <a:t>потерпілій третій особі та/або її майну внаслідок дій або бездіяльності</a:t>
            </a:r>
            <a:r>
              <a:rPr lang="uk-UA" sz="1600" b="1" dirty="0"/>
              <a:t> </a:t>
            </a:r>
            <a:r>
              <a:rPr lang="x-none" sz="1600" b="1" dirty="0"/>
              <a:t>особи,</a:t>
            </a:r>
            <a:r>
              <a:rPr lang="uk-UA" sz="1600" b="1" dirty="0"/>
              <a:t> </a:t>
            </a:r>
            <a:r>
              <a:rPr lang="x-none" sz="1600" b="1" dirty="0"/>
              <a:t>відповідальність якої застрахована</a:t>
            </a:r>
            <a:r>
              <a:rPr lang="x-none" sz="1600" dirty="0"/>
              <a:t>, відповідно до умов, передбачених договором</a:t>
            </a:r>
            <a:r>
              <a:rPr lang="uk-UA" sz="1600" dirty="0"/>
              <a:t> </a:t>
            </a:r>
            <a:r>
              <a:rPr lang="x-none" sz="1600" dirty="0"/>
              <a:t>страхування, та/або чинним законодавством.</a:t>
            </a:r>
          </a:p>
          <a:p>
            <a:pPr algn="just">
              <a:lnSpc>
                <a:spcPct val="130000"/>
              </a:lnSpc>
            </a:pPr>
            <a:endParaRPr lang="x-none" sz="1600" dirty="0"/>
          </a:p>
          <a:p>
            <a:pPr algn="just">
              <a:lnSpc>
                <a:spcPct val="130000"/>
              </a:lnSpc>
            </a:pPr>
            <a:r>
              <a:rPr lang="x-none" sz="1600" u="sng" dirty="0"/>
              <a:t>За класом страхування 14</a:t>
            </a:r>
            <a:r>
              <a:rPr lang="x-none" sz="1600" dirty="0"/>
              <a:t> «Страхування кредитів» обов’язком страховика</a:t>
            </a:r>
            <a:r>
              <a:rPr lang="uk-UA" sz="1600" dirty="0"/>
              <a:t> </a:t>
            </a:r>
            <a:r>
              <a:rPr lang="x-none" sz="1600" dirty="0"/>
              <a:t>передбачено за визначену договором страхування плату (страхову премію) здійснити</a:t>
            </a:r>
            <a:r>
              <a:rPr lang="uk-UA" sz="1600" dirty="0"/>
              <a:t> </a:t>
            </a:r>
            <a:r>
              <a:rPr lang="x-none" sz="1600" dirty="0"/>
              <a:t>страхову</a:t>
            </a:r>
            <a:r>
              <a:rPr lang="uk-UA" sz="1600" dirty="0"/>
              <a:t> </a:t>
            </a:r>
            <a:r>
              <a:rPr lang="x-none" sz="1600" dirty="0"/>
              <a:t>виплату відповідно до умов договору страхування та/або законодавства</a:t>
            </a:r>
            <a:r>
              <a:rPr lang="uk-UA" sz="1600" dirty="0"/>
              <a:t> </a:t>
            </a:r>
            <a:r>
              <a:rPr lang="x-none" sz="1600" b="1" dirty="0"/>
              <a:t>шляхом відшкодування страхувальнику-кредитодавцю</a:t>
            </a:r>
            <a:r>
              <a:rPr lang="x-none" sz="1600" dirty="0"/>
              <a:t> (або іншій особі, визначеній</a:t>
            </a:r>
            <a:r>
              <a:rPr lang="uk-UA" sz="1600" dirty="0"/>
              <a:t> </a:t>
            </a:r>
            <a:r>
              <a:rPr lang="x-none" sz="1600" dirty="0"/>
              <a:t>договором страхування чи на підставі законодавства) </a:t>
            </a:r>
            <a:r>
              <a:rPr lang="x-none" sz="1600" b="1" dirty="0"/>
              <a:t>збитку, понесеного ним (нею) у</a:t>
            </a:r>
            <a:r>
              <a:rPr lang="uk-UA" sz="1600" b="1" dirty="0"/>
              <a:t> </a:t>
            </a:r>
            <a:r>
              <a:rPr lang="x-none" sz="1600" b="1" dirty="0"/>
              <a:t>зв’язку з непогашенням або неповним погашенням позичальником суми наданого</a:t>
            </a:r>
            <a:r>
              <a:rPr lang="uk-UA" sz="1600" b="1" dirty="0"/>
              <a:t> </a:t>
            </a:r>
            <a:r>
              <a:rPr lang="x-none" sz="1600" b="1" dirty="0"/>
              <a:t>кредиту та/або процентів за користування цим кредитом</a:t>
            </a:r>
            <a:r>
              <a:rPr lang="x-none" sz="1600" dirty="0"/>
              <a:t>. Це відшкодування</a:t>
            </a:r>
            <a:r>
              <a:rPr lang="uk-UA" sz="1600" dirty="0"/>
              <a:t> </a:t>
            </a:r>
            <a:r>
              <a:rPr lang="x-none" sz="1600" dirty="0"/>
              <a:t>відбувається</a:t>
            </a:r>
            <a:r>
              <a:rPr lang="uk-UA" sz="1600" dirty="0"/>
              <a:t> </a:t>
            </a:r>
            <a:r>
              <a:rPr lang="x-none" sz="1600" dirty="0"/>
              <a:t>внаслідок невиконання або неналежного виконання позичальником своїх</a:t>
            </a:r>
            <a:r>
              <a:rPr lang="uk-UA" sz="1600" dirty="0"/>
              <a:t> </a:t>
            </a:r>
            <a:r>
              <a:rPr lang="x-none" sz="1600" dirty="0"/>
              <a:t>зобов’язань за відповідним кредитним договором, включаючи випадки невиконання</a:t>
            </a:r>
            <a:r>
              <a:rPr lang="uk-UA" sz="1600" dirty="0"/>
              <a:t> </a:t>
            </a:r>
            <a:r>
              <a:rPr lang="x-none" sz="1600" dirty="0"/>
              <a:t>своїх</a:t>
            </a:r>
            <a:r>
              <a:rPr lang="uk-UA" sz="1600" dirty="0"/>
              <a:t> </a:t>
            </a:r>
            <a:r>
              <a:rPr lang="x-none" sz="1600" dirty="0"/>
              <a:t>зобов’язань гарантом (поручителем) за кредитним договором, з причин, що чітко</a:t>
            </a:r>
            <a:r>
              <a:rPr lang="uk-UA" sz="1600" dirty="0"/>
              <a:t> </a:t>
            </a:r>
            <a:r>
              <a:rPr lang="x-none" sz="1600" dirty="0"/>
              <a:t>передбачені договором страхування.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E5565EE6-1F77-4A66-86AA-E069160D04FA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BDEFF417-C07A-4C40-9E89-E16E359C779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A9AC93A4-2497-42FC-B4D1-7E7D561F7C2C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6D861204-2817-49AC-8CED-6B0C13A41D53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E26BBD4F-75AE-4231-AF45-4D9AC966D228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96953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>
                <a:solidFill>
                  <a:schemeClr val="bg1"/>
                </a:solidFill>
                <a:cs typeface="Times New Roman" pitchFamily="18" charset="0"/>
              </a:rPr>
              <a:t>Здійснення страхових виплат залежно від класу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0FDA4C0-47FA-4A39-9D96-6FFE3BC6B31E}"/>
              </a:ext>
            </a:extLst>
          </p:cNvPr>
          <p:cNvSpPr txBox="1"/>
          <p:nvPr/>
        </p:nvSpPr>
        <p:spPr>
          <a:xfrm>
            <a:off x="416496" y="646374"/>
            <a:ext cx="9001000" cy="1884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sz="1400" u="sng" dirty="0"/>
              <a:t>За класом </a:t>
            </a:r>
            <a:r>
              <a:rPr lang="x-none" sz="1400" u="sng" dirty="0"/>
              <a:t>страхування 18</a:t>
            </a:r>
            <a:r>
              <a:rPr lang="x-none" sz="1400" dirty="0"/>
              <a:t> «Страхування витрат, пов’язаних із наданням допомоги (асистанс) особам, які</a:t>
            </a:r>
            <a:r>
              <a:rPr lang="uk-UA" sz="1400" dirty="0"/>
              <a:t> </a:t>
            </a:r>
            <a:r>
              <a:rPr lang="x-none" sz="1400" dirty="0"/>
              <a:t>потрапили у скрутне становище під час здійснення подорожі» передбачає обов’язком страховика за визначену</a:t>
            </a:r>
            <a:r>
              <a:rPr lang="uk-UA" sz="1400" dirty="0"/>
              <a:t> </a:t>
            </a:r>
            <a:r>
              <a:rPr lang="x-none" sz="1400" dirty="0"/>
              <a:t>договором страхування плату (страхову премію) здійснити страхову виплату відповідно до умов договору страхування</a:t>
            </a:r>
            <a:r>
              <a:rPr lang="uk-UA" sz="1400" dirty="0"/>
              <a:t> </a:t>
            </a:r>
            <a:r>
              <a:rPr lang="x-none" sz="1400" dirty="0"/>
              <a:t>та/ або законодавства </a:t>
            </a:r>
            <a:r>
              <a:rPr lang="x-none" sz="1400" b="1" dirty="0"/>
              <a:t>шляхом відшкодування витрат, пов’язаних з наданням невідкладної допомоги (асистансу) особі, яка</a:t>
            </a:r>
            <a:r>
              <a:rPr lang="uk-UA" sz="1400" b="1" dirty="0"/>
              <a:t> </a:t>
            </a:r>
            <a:r>
              <a:rPr lang="x-none" sz="1400" b="1" dirty="0"/>
              <a:t>потрапила в скрутне становище під час здійснення нею подорожі (поїздки) на території України або за її межами </a:t>
            </a:r>
            <a:r>
              <a:rPr lang="x-none" sz="1400" dirty="0"/>
              <a:t>(це може</a:t>
            </a:r>
            <a:r>
              <a:rPr lang="uk-UA" sz="1400" dirty="0"/>
              <a:t> </a:t>
            </a:r>
            <a:r>
              <a:rPr lang="x-none" sz="1400" dirty="0"/>
              <a:t>бути страхувальник та/або інша особа, визначена у договорі страхування), </a:t>
            </a:r>
            <a:r>
              <a:rPr lang="x-none" sz="1400" b="1" dirty="0"/>
              <a:t>або шляхом прямої оплати вартості таких</a:t>
            </a:r>
            <a:r>
              <a:rPr lang="uk-UA" sz="1400" b="1" dirty="0"/>
              <a:t> </a:t>
            </a:r>
            <a:r>
              <a:rPr lang="x-none" sz="1400" b="1" dirty="0"/>
              <a:t>витрат. </a:t>
            </a:r>
            <a:r>
              <a:rPr lang="x-none" sz="1400" dirty="0"/>
              <a:t>Це може включати: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DF4D23FC-A9B2-4D93-8191-450F411996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8571859"/>
              </p:ext>
            </p:extLst>
          </p:nvPr>
        </p:nvGraphicFramePr>
        <p:xfrm>
          <a:off x="416496" y="2677517"/>
          <a:ext cx="9001000" cy="3703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2" name="Группа 21">
            <a:extLst>
              <a:ext uri="{FF2B5EF4-FFF2-40B4-BE49-F238E27FC236}">
                <a16:creationId xmlns:a16="http://schemas.microsoft.com/office/drawing/2014/main" xmlns="" id="{128E14B0-5C41-43CE-961D-04BF87284B01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D4DBE7EB-D339-4A45-9AF0-6A5014C60B3A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A37D75D4-BCFD-4956-9010-0671DC9185D5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6DA79706-494B-443C-AD63-C77545E61F07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18E73B41-10DD-40EC-AFB3-01F2544AFB15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00980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100" b="1" kern="0" dirty="0" err="1">
                <a:solidFill>
                  <a:schemeClr val="bg1"/>
                </a:solidFill>
                <a:cs typeface="Times New Roman" pitchFamily="18" charset="0"/>
              </a:rPr>
              <a:t>Особливість</a:t>
            </a:r>
            <a:r>
              <a:rPr lang="ru-RU" sz="21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100" b="1" kern="0" dirty="0" err="1">
                <a:solidFill>
                  <a:schemeClr val="bg1"/>
                </a:solidFill>
                <a:cs typeface="Times New Roman" pitchFamily="18" charset="0"/>
              </a:rPr>
              <a:t>здійснення</a:t>
            </a:r>
            <a:r>
              <a:rPr lang="ru-RU" sz="21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100" b="1" kern="0" dirty="0" err="1">
                <a:solidFill>
                  <a:schemeClr val="bg1"/>
                </a:solidFill>
                <a:cs typeface="Times New Roman" pitchFamily="18" charset="0"/>
              </a:rPr>
              <a:t>страхової</a:t>
            </a:r>
            <a:r>
              <a:rPr lang="ru-RU" sz="21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100" b="1" kern="0" dirty="0" err="1">
                <a:solidFill>
                  <a:schemeClr val="bg1"/>
                </a:solidFill>
                <a:cs typeface="Times New Roman" pitchFamily="18" charset="0"/>
              </a:rPr>
              <a:t>виплати</a:t>
            </a:r>
            <a:r>
              <a:rPr lang="ru-RU" sz="2100" b="1" kern="0" dirty="0">
                <a:solidFill>
                  <a:schemeClr val="bg1"/>
                </a:solidFill>
                <a:cs typeface="Times New Roman" pitchFamily="18" charset="0"/>
              </a:rPr>
              <a:t> у договорах </a:t>
            </a:r>
            <a:r>
              <a:rPr lang="ru-RU" sz="2100" b="1" kern="0" dirty="0" err="1">
                <a:solidFill>
                  <a:schemeClr val="bg1"/>
                </a:solidFill>
                <a:cs typeface="Times New Roman" pitchFamily="18" charset="0"/>
              </a:rPr>
              <a:t>страхування</a:t>
            </a:r>
            <a:r>
              <a:rPr lang="ru-RU" sz="21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100" b="1" kern="0" dirty="0" err="1">
                <a:solidFill>
                  <a:schemeClr val="bg1"/>
                </a:solidFill>
                <a:cs typeface="Times New Roman" pitchFamily="18" charset="0"/>
              </a:rPr>
              <a:t>від</a:t>
            </a:r>
            <a:r>
              <a:rPr lang="ru-RU" sz="21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100" b="1" kern="0" dirty="0" err="1">
                <a:solidFill>
                  <a:schemeClr val="bg1"/>
                </a:solidFill>
                <a:cs typeface="Times New Roman" pitchFamily="18" charset="0"/>
              </a:rPr>
              <a:t>збитків</a:t>
            </a:r>
            <a:r>
              <a:rPr lang="ru-RU" sz="21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4BDDED4-ED7D-4C40-8753-328D75631CD1}"/>
              </a:ext>
            </a:extLst>
          </p:cNvPr>
          <p:cNvSpPr txBox="1"/>
          <p:nvPr/>
        </p:nvSpPr>
        <p:spPr>
          <a:xfrm>
            <a:off x="632520" y="757805"/>
            <a:ext cx="8640960" cy="1732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u="sng" dirty="0"/>
              <a:t>З</a:t>
            </a:r>
            <a:r>
              <a:rPr lang="x-none" u="sng" dirty="0"/>
              <a:t>а класами страхування 3-9</a:t>
            </a:r>
            <a:r>
              <a:rPr lang="x-none" dirty="0"/>
              <a:t> (страхування майна), </a:t>
            </a:r>
            <a:r>
              <a:rPr lang="x-none" u="sng" dirty="0"/>
              <a:t>14-17</a:t>
            </a:r>
            <a:r>
              <a:rPr lang="x-none" dirty="0"/>
              <a:t> (страхування фінансових</a:t>
            </a:r>
            <a:r>
              <a:rPr lang="uk-UA" dirty="0"/>
              <a:t> </a:t>
            </a:r>
            <a:r>
              <a:rPr lang="x-none" dirty="0"/>
              <a:t>ризиків, кредитів, гарантій, судових витрат), а також за ризиком, що належить до</a:t>
            </a:r>
            <a:r>
              <a:rPr lang="uk-UA" dirty="0"/>
              <a:t> </a:t>
            </a:r>
            <a:r>
              <a:rPr lang="x-none" u="sng" dirty="0"/>
              <a:t>класу</a:t>
            </a:r>
            <a:r>
              <a:rPr lang="uk-UA" u="sng" dirty="0"/>
              <a:t> </a:t>
            </a:r>
            <a:r>
              <a:rPr lang="x-none" u="sng" dirty="0"/>
              <a:t>страхування 18</a:t>
            </a:r>
            <a:r>
              <a:rPr lang="x-none" dirty="0"/>
              <a:t> (асистанс, в частині відшкодування збитків), страховик має право</a:t>
            </a:r>
            <a:r>
              <a:rPr lang="uk-UA" dirty="0"/>
              <a:t> </a:t>
            </a:r>
            <a:r>
              <a:rPr lang="x-none" dirty="0"/>
              <a:t>здійснювати страхову виплату відповідно до умов договору страхування від збитків</a:t>
            </a:r>
            <a:r>
              <a:rPr lang="uk-UA" dirty="0"/>
              <a:t> </a:t>
            </a:r>
            <a:r>
              <a:rPr lang="ru-RU" dirty="0"/>
              <a:t>та/</a:t>
            </a:r>
            <a:r>
              <a:rPr lang="ru-RU" dirty="0" err="1"/>
              <a:t>аб</a:t>
            </a:r>
            <a:r>
              <a:rPr lang="x-none" dirty="0"/>
              <a:t>о законодавства України таким особам: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0FCCABD6-C40F-4D12-ACD0-9377E7B250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7077198"/>
              </p:ext>
            </p:extLst>
          </p:nvPr>
        </p:nvGraphicFramePr>
        <p:xfrm>
          <a:off x="632520" y="2725567"/>
          <a:ext cx="8640960" cy="3229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9F1BDA69-40B5-457A-855B-B05D5B20DB38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CFE5845E-F68F-4879-9933-96AF6F4A5F75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24451411-CC0A-4196-8C3B-89072CC6CEC9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xmlns="" id="{4EEB93F5-B6CC-4271-913A-AF322D20C171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xmlns="" id="{3C7ED7DD-2EEB-4250-913E-E8335CC78E00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07236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Особливість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договорів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страхування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відповідальності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3026633-F915-4403-8978-34B0BACBBB39}"/>
              </a:ext>
            </a:extLst>
          </p:cNvPr>
          <p:cNvSpPr txBox="1"/>
          <p:nvPr/>
        </p:nvSpPr>
        <p:spPr>
          <a:xfrm>
            <a:off x="411977" y="620688"/>
            <a:ext cx="9073008" cy="3599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x-none" sz="1600" dirty="0"/>
              <a:t>Особливостями здійснення діяльності зі страхування та укладання договорів страхування</a:t>
            </a:r>
            <a:r>
              <a:rPr lang="uk-UA" sz="1600" dirty="0"/>
              <a:t> </a:t>
            </a:r>
            <a:r>
              <a:rPr lang="x-none" sz="1600" dirty="0"/>
              <a:t>відповідальності передбачено, що </a:t>
            </a:r>
            <a:r>
              <a:rPr lang="x-none" sz="1600" b="1" dirty="0"/>
              <a:t>договором страхування відповідальності може встановлюватися</a:t>
            </a:r>
            <a:r>
              <a:rPr lang="x-none" sz="1600" dirty="0"/>
              <a:t>:</a:t>
            </a:r>
          </a:p>
          <a:p>
            <a:pPr algn="just">
              <a:lnSpc>
                <a:spcPct val="110000"/>
              </a:lnSpc>
            </a:pPr>
            <a:endParaRPr lang="x-none" sz="1600" dirty="0"/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x-none" sz="1600" dirty="0"/>
              <a:t>Розширений період після закінчення строку дії договору страхування для подання вимог потерпілими</a:t>
            </a:r>
            <a:r>
              <a:rPr lang="uk-UA" sz="1600" dirty="0"/>
              <a:t> </a:t>
            </a:r>
            <a:r>
              <a:rPr lang="x-none" sz="1600" dirty="0"/>
              <a:t>третіми особами за тими страховими випадками, що сталися безпосередньо в період дії договору.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x-none" sz="1600" dirty="0"/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x-none" sz="1600" dirty="0"/>
              <a:t>Ретроактивний період, який починається зі встановленої у договорі страхування ретроактивної дати та</a:t>
            </a:r>
            <a:r>
              <a:rPr lang="uk-UA" sz="1600" dirty="0"/>
              <a:t> </a:t>
            </a:r>
            <a:r>
              <a:rPr lang="x-none" sz="1600" dirty="0"/>
              <a:t>діє до моменту початку строку дії основного договору страхування. Відповідно, у такому випадку</a:t>
            </a:r>
            <a:r>
              <a:rPr lang="uk-UA" sz="1600" dirty="0"/>
              <a:t> </a:t>
            </a:r>
            <a:r>
              <a:rPr lang="x-none" sz="1600" dirty="0"/>
              <a:t>виникає обов’язок страховика здійснити страхову виплату, якщо події, що призвели до настання</a:t>
            </a:r>
            <a:r>
              <a:rPr lang="uk-UA" sz="1600" dirty="0"/>
              <a:t> </a:t>
            </a:r>
            <a:r>
              <a:rPr lang="x-none" sz="1600" dirty="0"/>
              <a:t>страхового випадку, виникли протягом цього ретроактивного періоду та/або строку дії договору</a:t>
            </a:r>
            <a:r>
              <a:rPr lang="uk-UA" sz="1600" dirty="0"/>
              <a:t> </a:t>
            </a:r>
            <a:r>
              <a:rPr lang="x-none" sz="1600" dirty="0"/>
              <a:t>страхування, за умови, що вимога потерпілою третьою особою була заявлена на умовах та протягом</a:t>
            </a:r>
            <a:r>
              <a:rPr lang="uk-UA" sz="1600" dirty="0"/>
              <a:t> </a:t>
            </a:r>
            <a:r>
              <a:rPr lang="x-none" sz="1600" dirty="0"/>
              <a:t>строку, що передбачені договором страхування.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0E0061E-AFF3-4942-9FDF-602FECC1847E}"/>
              </a:ext>
            </a:extLst>
          </p:cNvPr>
          <p:cNvSpPr txBox="1"/>
          <p:nvPr/>
        </p:nvSpPr>
        <p:spPr>
          <a:xfrm>
            <a:off x="2288704" y="4782850"/>
            <a:ext cx="7196281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x-none" sz="1800" dirty="0"/>
              <a:t>Якщо договір страхування від збитків </a:t>
            </a:r>
            <a:r>
              <a:rPr lang="x-none" sz="1800" b="1" dirty="0"/>
              <a:t>передбачає кількох вигодонабувачів</a:t>
            </a:r>
            <a:r>
              <a:rPr lang="x-none" sz="1800" dirty="0"/>
              <a:t> для отримання страхової</a:t>
            </a:r>
            <a:r>
              <a:rPr lang="uk-UA" sz="1800" dirty="0"/>
              <a:t> </a:t>
            </a:r>
            <a:r>
              <a:rPr lang="x-none" sz="1800" dirty="0"/>
              <a:t>виплати за одним і тим самим страховим випадком, такий договір має містити чітку інформацію, що в</a:t>
            </a:r>
            <a:r>
              <a:rPr lang="uk-UA" sz="1800" dirty="0"/>
              <a:t> </a:t>
            </a:r>
            <a:r>
              <a:rPr lang="x-none" sz="1800" dirty="0"/>
              <a:t>разі настання страхового випадку дає змогу здійснити однозначний та прозорий розподіл належної</a:t>
            </a:r>
            <a:r>
              <a:rPr lang="uk-UA" sz="1800" dirty="0"/>
              <a:t> </a:t>
            </a:r>
            <a:r>
              <a:rPr lang="x-none" sz="1800" dirty="0"/>
              <a:t>страхової виплати кожному окремому вигодонабувачу.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D0D53B45-F2FD-4B4C-BA60-538C02C65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12" y="4820714"/>
            <a:ext cx="1584176" cy="1678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34228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Відмова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у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здійсненні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страхової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виплати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D003665-9061-4842-9CB6-DC76A2BF7480}"/>
              </a:ext>
            </a:extLst>
          </p:cNvPr>
          <p:cNvSpPr txBox="1"/>
          <p:nvPr/>
        </p:nvSpPr>
        <p:spPr>
          <a:xfrm>
            <a:off x="416496" y="692696"/>
            <a:ext cx="9073008" cy="5720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x-none" b="1" dirty="0"/>
              <a:t>Умови кожного</a:t>
            </a:r>
            <a:r>
              <a:rPr lang="uk-UA" b="1" dirty="0"/>
              <a:t> </a:t>
            </a:r>
            <a:r>
              <a:rPr lang="x-none" b="1" dirty="0"/>
              <a:t>окремого страхового продукту та, відповідно, кожного договору страхування, містять чітко визначені</a:t>
            </a:r>
            <a:r>
              <a:rPr lang="uk-UA" b="1" dirty="0"/>
              <a:t> </a:t>
            </a:r>
            <a:r>
              <a:rPr lang="x-none" b="1" dirty="0"/>
              <a:t>винятки із страхових випадків та конкретні підстави для можливої відмови у</a:t>
            </a:r>
            <a:r>
              <a:rPr lang="uk-UA" b="1" dirty="0"/>
              <a:t> </a:t>
            </a:r>
            <a:r>
              <a:rPr lang="x-none" b="1" dirty="0"/>
              <a:t>виплаті страхового</a:t>
            </a:r>
            <a:r>
              <a:rPr lang="uk-UA" b="1" dirty="0"/>
              <a:t> </a:t>
            </a:r>
            <a:r>
              <a:rPr lang="x-none" b="1" dirty="0"/>
              <a:t>відшкодування.</a:t>
            </a:r>
            <a:r>
              <a:rPr lang="uk-UA" b="1" dirty="0"/>
              <a:t> </a:t>
            </a:r>
          </a:p>
          <a:p>
            <a:pPr algn="just">
              <a:lnSpc>
                <a:spcPct val="120000"/>
              </a:lnSpc>
            </a:pPr>
            <a:endParaRPr lang="uk-UA" b="1" dirty="0"/>
          </a:p>
          <a:p>
            <a:pPr algn="just">
              <a:lnSpc>
                <a:spcPct val="120000"/>
              </a:lnSpc>
            </a:pPr>
            <a:r>
              <a:rPr lang="ru-RU" b="1" dirty="0" err="1">
                <a:solidFill>
                  <a:srgbClr val="FF0000"/>
                </a:solidFill>
              </a:rPr>
              <a:t>Чинний</a:t>
            </a:r>
            <a:r>
              <a:rPr lang="ru-RU" b="1" dirty="0">
                <a:solidFill>
                  <a:srgbClr val="FF0000"/>
                </a:solidFill>
              </a:rPr>
              <a:t> Закон </a:t>
            </a:r>
            <a:r>
              <a:rPr lang="ru-RU" b="1" dirty="0" err="1">
                <a:solidFill>
                  <a:srgbClr val="FF0000"/>
                </a:solidFill>
              </a:rPr>
              <a:t>України</a:t>
            </a:r>
            <a:r>
              <a:rPr lang="ru-RU" b="1" dirty="0">
                <a:solidFill>
                  <a:srgbClr val="FF0000"/>
                </a:solidFill>
              </a:rPr>
              <a:t> «Про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» </a:t>
            </a:r>
            <a:r>
              <a:rPr lang="ru-RU" b="1" dirty="0" err="1">
                <a:solidFill>
                  <a:srgbClr val="FF0000"/>
                </a:solidFill>
              </a:rPr>
              <a:t>встановлює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детальний</a:t>
            </a:r>
            <a:r>
              <a:rPr lang="ru-RU" b="1" dirty="0">
                <a:solidFill>
                  <a:srgbClr val="FF0000"/>
                </a:solidFill>
              </a:rPr>
              <a:t> порядок </a:t>
            </a:r>
            <a:r>
              <a:rPr lang="ru-RU" b="1" dirty="0" err="1">
                <a:solidFill>
                  <a:srgbClr val="FF0000"/>
                </a:solidFill>
              </a:rPr>
              <a:t>ухвалення</a:t>
            </a:r>
            <a:r>
              <a:rPr lang="ru-RU" b="1" dirty="0">
                <a:solidFill>
                  <a:srgbClr val="FF0000"/>
                </a:solidFill>
              </a:rPr>
              <a:t> страховиком </a:t>
            </a:r>
            <a:r>
              <a:rPr lang="ru-RU" b="1" dirty="0" err="1">
                <a:solidFill>
                  <a:srgbClr val="FF0000"/>
                </a:solidFill>
              </a:rPr>
              <a:t>рішення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відмову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здійсненні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виплати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>
              <a:lnSpc>
                <a:spcPct val="120000"/>
              </a:lnSpc>
            </a:pPr>
            <a:endParaRPr lang="ru-RU" dirty="0">
              <a:solidFill>
                <a:srgbClr val="FF0000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ru-RU" b="1" dirty="0" err="1">
                <a:solidFill>
                  <a:srgbClr val="C00000"/>
                </a:solidFill>
              </a:rPr>
              <a:t>Таке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рішення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має</a:t>
            </a:r>
            <a:r>
              <a:rPr lang="ru-RU" b="1" dirty="0">
                <a:solidFill>
                  <a:srgbClr val="C00000"/>
                </a:solidFill>
              </a:rPr>
              <a:t> бути </a:t>
            </a:r>
            <a:r>
              <a:rPr lang="ru-RU" b="1" dirty="0" err="1">
                <a:solidFill>
                  <a:srgbClr val="C00000"/>
                </a:solidFill>
              </a:rPr>
              <a:t>належним</a:t>
            </a:r>
            <a:r>
              <a:rPr lang="ru-RU" b="1" dirty="0">
                <a:solidFill>
                  <a:srgbClr val="C00000"/>
                </a:solidFill>
              </a:rPr>
              <a:t> чином </a:t>
            </a:r>
            <a:r>
              <a:rPr lang="ru-RU" b="1" dirty="0" err="1">
                <a:solidFill>
                  <a:srgbClr val="C00000"/>
                </a:solidFill>
              </a:rPr>
              <a:t>обґрунтованим</a:t>
            </a:r>
            <a:r>
              <a:rPr lang="ru-RU" b="1" dirty="0">
                <a:solidFill>
                  <a:srgbClr val="C00000"/>
                </a:solidFill>
              </a:rPr>
              <a:t> і </a:t>
            </a:r>
            <a:r>
              <a:rPr lang="ru-RU" b="1" dirty="0" err="1">
                <a:solidFill>
                  <a:srgbClr val="C00000"/>
                </a:solidFill>
              </a:rPr>
              <a:t>повністю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відповідати</a:t>
            </a:r>
            <a:r>
              <a:rPr lang="ru-RU" b="1" dirty="0">
                <a:solidFill>
                  <a:srgbClr val="C00000"/>
                </a:solidFill>
              </a:rPr>
              <a:t> як </a:t>
            </a:r>
            <a:r>
              <a:rPr lang="ru-RU" b="1" dirty="0" err="1">
                <a:solidFill>
                  <a:srgbClr val="C00000"/>
                </a:solidFill>
              </a:rPr>
              <a:t>умовам</a:t>
            </a:r>
            <a:r>
              <a:rPr lang="ru-RU" b="1" dirty="0">
                <a:solidFill>
                  <a:srgbClr val="C00000"/>
                </a:solidFill>
              </a:rPr>
              <a:t> конкретного договору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, так і </a:t>
            </a:r>
            <a:r>
              <a:rPr lang="ru-RU" b="1" dirty="0" err="1">
                <a:solidFill>
                  <a:srgbClr val="C00000"/>
                </a:solidFill>
              </a:rPr>
              <a:t>чинним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вимогам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законодавства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України</a:t>
            </a:r>
            <a:r>
              <a:rPr lang="ru-RU" b="1" dirty="0">
                <a:solidFill>
                  <a:srgbClr val="C00000"/>
                </a:solidFill>
              </a:rPr>
              <a:t>.</a:t>
            </a:r>
          </a:p>
          <a:p>
            <a:pPr algn="just">
              <a:lnSpc>
                <a:spcPct val="120000"/>
              </a:lnSpc>
            </a:pPr>
            <a:endParaRPr lang="ru-RU" dirty="0"/>
          </a:p>
          <a:p>
            <a:pPr algn="just">
              <a:lnSpc>
                <a:spcPct val="120000"/>
              </a:lnSpc>
            </a:pPr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прийняття</a:t>
            </a:r>
            <a:r>
              <a:rPr lang="ru-RU" dirty="0"/>
              <a:t> </a:t>
            </a:r>
            <a:r>
              <a:rPr lang="ru-RU" dirty="0" err="1"/>
              <a:t>обґрунтованого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 про </a:t>
            </a:r>
            <a:r>
              <a:rPr lang="ru-RU" dirty="0" err="1"/>
              <a:t>відмову</a:t>
            </a:r>
            <a:r>
              <a:rPr lang="ru-RU" dirty="0"/>
              <a:t> у </a:t>
            </a:r>
            <a:r>
              <a:rPr lang="ru-RU" dirty="0" err="1"/>
              <a:t>здійсненні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, </a:t>
            </a:r>
            <a:r>
              <a:rPr lang="ru-RU" b="1" dirty="0"/>
              <a:t>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протягом</a:t>
            </a:r>
            <a:r>
              <a:rPr lang="ru-RU" b="1" dirty="0"/>
              <a:t> строку</a:t>
            </a:r>
            <a:r>
              <a:rPr lang="ru-RU" dirty="0"/>
              <a:t>, </a:t>
            </a:r>
            <a:r>
              <a:rPr lang="ru-RU" dirty="0" err="1"/>
              <a:t>передбаченого</a:t>
            </a:r>
            <a:r>
              <a:rPr lang="ru-RU" dirty="0"/>
              <a:t> </a:t>
            </a:r>
            <a:r>
              <a:rPr lang="ru-RU" dirty="0" err="1"/>
              <a:t>умовами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,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іншу</a:t>
            </a:r>
            <a:r>
              <a:rPr lang="ru-RU" dirty="0"/>
              <a:t> особу, яка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право на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) у </a:t>
            </a:r>
            <a:r>
              <a:rPr lang="ru-RU" dirty="0" err="1"/>
              <a:t>письмовій</a:t>
            </a:r>
            <a:r>
              <a:rPr lang="ru-RU" dirty="0"/>
              <a:t> </a:t>
            </a:r>
            <a:r>
              <a:rPr lang="ru-RU" dirty="0" err="1"/>
              <a:t>формі</a:t>
            </a:r>
            <a:r>
              <a:rPr lang="ru-RU" dirty="0"/>
              <a:t> про </a:t>
            </a:r>
            <a:r>
              <a:rPr lang="ru-RU" dirty="0" err="1"/>
              <a:t>прийняте</a:t>
            </a:r>
            <a:r>
              <a:rPr lang="ru-RU" dirty="0"/>
              <a:t> </a:t>
            </a:r>
            <a:r>
              <a:rPr lang="ru-RU" dirty="0" err="1"/>
              <a:t>рішення</a:t>
            </a:r>
            <a:r>
              <a:rPr lang="ru-RU" dirty="0"/>
              <a:t>, </a:t>
            </a:r>
            <a:r>
              <a:rPr lang="ru-RU" dirty="0" err="1"/>
              <a:t>надавши</a:t>
            </a:r>
            <a:r>
              <a:rPr lang="ru-RU" dirty="0"/>
              <a:t> </a:t>
            </a:r>
            <a:r>
              <a:rPr lang="ru-RU" dirty="0" err="1"/>
              <a:t>детальне</a:t>
            </a:r>
            <a:r>
              <a:rPr lang="ru-RU" dirty="0"/>
              <a:t> та </a:t>
            </a:r>
            <a:r>
              <a:rPr lang="ru-RU" dirty="0" err="1"/>
              <a:t>зрозуміле</a:t>
            </a:r>
            <a:r>
              <a:rPr lang="ru-RU" dirty="0"/>
              <a:t> </a:t>
            </a:r>
            <a:r>
              <a:rPr lang="ru-RU" dirty="0" err="1"/>
              <a:t>обґрунтування</a:t>
            </a:r>
            <a:r>
              <a:rPr lang="ru-RU" dirty="0"/>
              <a:t> </a:t>
            </a:r>
            <a:r>
              <a:rPr lang="ru-RU" dirty="0" err="1"/>
              <a:t>підстав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відмови</a:t>
            </a:r>
            <a:r>
              <a:rPr lang="ru-RU" dirty="0"/>
              <a:t>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195545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Підстави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щодо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відмови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у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страховій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виплаті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CC91AE3E-23E0-4818-9979-754C870F2D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2390350"/>
              </p:ext>
            </p:extLst>
          </p:nvPr>
        </p:nvGraphicFramePr>
        <p:xfrm>
          <a:off x="524508" y="616240"/>
          <a:ext cx="8856984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2074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Увага! Відбудеться відкрите громадське обговорення! - Брошнів-Осадська ТГ">
            <a:extLst>
              <a:ext uri="{FF2B5EF4-FFF2-40B4-BE49-F238E27FC236}">
                <a16:creationId xmlns:a16="http://schemas.microsoft.com/office/drawing/2014/main" xmlns="" id="{24DFECA4-9D71-43DC-B217-EA981B8651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2854"/>
          <a:stretch/>
        </p:blipFill>
        <p:spPr bwMode="auto">
          <a:xfrm>
            <a:off x="7905328" y="4298743"/>
            <a:ext cx="1884713" cy="2442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Додаткові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підстави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для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відмови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у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здійсненні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стархових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виплат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59976A0-6C80-4B02-98EA-99FA68135F00}"/>
              </a:ext>
            </a:extLst>
          </p:cNvPr>
          <p:cNvSpPr txBox="1"/>
          <p:nvPr/>
        </p:nvSpPr>
        <p:spPr>
          <a:xfrm>
            <a:off x="939939" y="1174304"/>
            <a:ext cx="7746861" cy="34951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2500" dirty="0"/>
              <a:t>У</a:t>
            </a:r>
            <a:r>
              <a:rPr lang="x-none" sz="2500" dirty="0"/>
              <a:t>мовами конкретного договору</a:t>
            </a:r>
            <a:r>
              <a:rPr lang="uk-UA" sz="2500" dirty="0"/>
              <a:t> </a:t>
            </a:r>
            <a:r>
              <a:rPr lang="x-none" sz="2500" dirty="0"/>
              <a:t>страхування </a:t>
            </a:r>
            <a:r>
              <a:rPr lang="x-none" sz="2500" b="1" dirty="0"/>
              <a:t>можуть бути</a:t>
            </a:r>
            <a:r>
              <a:rPr lang="uk-UA" sz="2500" b="1" dirty="0"/>
              <a:t> </a:t>
            </a:r>
            <a:r>
              <a:rPr lang="x-none" sz="2500" b="1" dirty="0"/>
              <a:t>передбачені й інші (додаткові)</a:t>
            </a:r>
            <a:r>
              <a:rPr lang="uk-UA" sz="2500" b="1" dirty="0"/>
              <a:t> </a:t>
            </a:r>
            <a:r>
              <a:rPr lang="x-none" sz="2500" b="1" dirty="0"/>
              <a:t>підстави для відмови у здійсненні страхових виплат</a:t>
            </a:r>
            <a:r>
              <a:rPr lang="x-none" sz="2500" dirty="0"/>
              <a:t>, за</a:t>
            </a:r>
            <a:r>
              <a:rPr lang="uk-UA" sz="2500" dirty="0"/>
              <a:t> </a:t>
            </a:r>
            <a:r>
              <a:rPr lang="x-none" sz="2500" dirty="0"/>
              <a:t>умови, що такі підстави не суперечать чинному законодавству</a:t>
            </a:r>
            <a:r>
              <a:rPr lang="uk-UA" sz="2500" dirty="0"/>
              <a:t> </a:t>
            </a:r>
            <a:r>
              <a:rPr lang="x-none" sz="2500" dirty="0"/>
              <a:t>України та не</a:t>
            </a:r>
            <a:r>
              <a:rPr lang="uk-UA" sz="2500" dirty="0"/>
              <a:t> </a:t>
            </a:r>
            <a:r>
              <a:rPr lang="x-none" sz="2500" dirty="0"/>
              <a:t>погіршують становище страхувальника</a:t>
            </a:r>
            <a:r>
              <a:rPr lang="uk-UA" sz="2500" dirty="0"/>
              <a:t> </a:t>
            </a:r>
            <a:r>
              <a:rPr lang="x-none" sz="2500" dirty="0"/>
              <a:t>порівняно з тим, що гарантовано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1986810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54BDFC96-B5B7-4F08-B90C-F3C120FBDB96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Визначення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основних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понять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1F417A2-E452-425E-9B2D-FF6172921A4C}"/>
              </a:ext>
            </a:extLst>
          </p:cNvPr>
          <p:cNvSpPr txBox="1"/>
          <p:nvPr/>
        </p:nvSpPr>
        <p:spPr>
          <a:xfrm>
            <a:off x="392936" y="613375"/>
            <a:ext cx="9001000" cy="527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x-none" b="1" smtClean="0"/>
              <a:t>Страхова </a:t>
            </a:r>
            <a:r>
              <a:rPr lang="x-none" b="1" dirty="0"/>
              <a:t>сума</a:t>
            </a:r>
            <a:r>
              <a:rPr lang="x-none" b="1"/>
              <a:t>: </a:t>
            </a:r>
            <a:r>
              <a:rPr lang="uk-UA" dirty="0" smtClean="0"/>
              <a:t>Г</a:t>
            </a:r>
            <a:r>
              <a:rPr lang="x-none" smtClean="0"/>
              <a:t>рошова </a:t>
            </a:r>
            <a:r>
              <a:rPr lang="x-none" dirty="0"/>
              <a:t>сума, в межах якої страховик, відповідно до умов договору</a:t>
            </a:r>
            <a:r>
              <a:rPr lang="uk-UA" dirty="0"/>
              <a:t> </a:t>
            </a:r>
            <a:r>
              <a:rPr lang="x-none" dirty="0"/>
              <a:t>страхування та/або чинного законодавства, зобов’язаний провести страхову виплату у разі</a:t>
            </a:r>
            <a:r>
              <a:rPr lang="uk-UA" dirty="0"/>
              <a:t> </a:t>
            </a:r>
            <a:r>
              <a:rPr lang="x-none" dirty="0"/>
              <a:t>настання страхового </a:t>
            </a:r>
            <a:r>
              <a:rPr lang="x-none"/>
              <a:t>випадку</a:t>
            </a:r>
            <a:r>
              <a:rPr lang="x-none" smtClean="0"/>
              <a:t>.</a:t>
            </a:r>
            <a:endParaRPr lang="uk-UA" dirty="0" smtClean="0"/>
          </a:p>
          <a:p>
            <a:pPr algn="just">
              <a:lnSpc>
                <a:spcPct val="110000"/>
              </a:lnSpc>
            </a:pPr>
            <a:endParaRPr lang="x-none" dirty="0"/>
          </a:p>
          <a:p>
            <a:pPr algn="just">
              <a:lnSpc>
                <a:spcPct val="110000"/>
              </a:lnSpc>
            </a:pPr>
            <a:r>
              <a:rPr lang="x-none" b="1" smtClean="0"/>
              <a:t>Страховий </a:t>
            </a:r>
            <a:r>
              <a:rPr lang="x-none" b="1" dirty="0"/>
              <a:t>випадок</a:t>
            </a:r>
            <a:r>
              <a:rPr lang="x-none" b="1"/>
              <a:t>: </a:t>
            </a:r>
            <a:r>
              <a:rPr lang="uk-UA" dirty="0" smtClean="0"/>
              <a:t>П</a:t>
            </a:r>
            <a:r>
              <a:rPr lang="x-none" smtClean="0"/>
              <a:t>одія</a:t>
            </a:r>
            <a:r>
              <a:rPr lang="x-none" dirty="0"/>
              <a:t>, яка передбачена умовами договору страхування або чинним</a:t>
            </a:r>
            <a:r>
              <a:rPr lang="uk-UA" dirty="0"/>
              <a:t> </a:t>
            </a:r>
            <a:r>
              <a:rPr lang="x-none" dirty="0"/>
              <a:t>законодавством, ризик виникнення якої було застраховано, і з настанням якої у страховика</a:t>
            </a:r>
            <a:r>
              <a:rPr lang="uk-UA" dirty="0"/>
              <a:t> </a:t>
            </a:r>
            <a:r>
              <a:rPr lang="x-none" dirty="0"/>
              <a:t>виникає безумовний обов’язок здійснити страхову виплату страхувальнику або іншій особі,</a:t>
            </a:r>
            <a:r>
              <a:rPr lang="uk-UA" dirty="0"/>
              <a:t> </a:t>
            </a:r>
            <a:r>
              <a:rPr lang="x-none" dirty="0"/>
              <a:t>визначеній у договорі страхування або відповідно до </a:t>
            </a:r>
            <a:r>
              <a:rPr lang="x-none"/>
              <a:t>законодавства</a:t>
            </a:r>
            <a:r>
              <a:rPr lang="x-none" smtClean="0"/>
              <a:t>.</a:t>
            </a:r>
            <a:endParaRPr lang="uk-UA" dirty="0" smtClean="0"/>
          </a:p>
          <a:p>
            <a:pPr algn="just">
              <a:lnSpc>
                <a:spcPct val="110000"/>
              </a:lnSpc>
            </a:pPr>
            <a:endParaRPr lang="x-none" dirty="0"/>
          </a:p>
          <a:p>
            <a:pPr algn="just">
              <a:lnSpc>
                <a:spcPct val="110000"/>
              </a:lnSpc>
            </a:pPr>
            <a:r>
              <a:rPr lang="ru-RU" b="1" dirty="0"/>
              <a:t>Страхова </a:t>
            </a:r>
            <a:r>
              <a:rPr lang="ru-RU" b="1" dirty="0" err="1"/>
              <a:t>виплата</a:t>
            </a:r>
            <a:r>
              <a:rPr lang="ru-RU" b="1" dirty="0"/>
              <a:t> (</a:t>
            </a:r>
            <a:r>
              <a:rPr lang="ru-RU" b="1" dirty="0" err="1"/>
              <a:t>страхове</a:t>
            </a:r>
            <a:r>
              <a:rPr lang="ru-RU" b="1" dirty="0"/>
              <a:t> </a:t>
            </a:r>
            <a:r>
              <a:rPr lang="ru-RU" b="1" dirty="0" err="1"/>
              <a:t>відшкодування</a:t>
            </a:r>
            <a:r>
              <a:rPr lang="ru-RU" dirty="0"/>
              <a:t>): </a:t>
            </a:r>
            <a:r>
              <a:rPr lang="ru-RU" dirty="0" err="1" smtClean="0"/>
              <a:t>Грошові</a:t>
            </a:r>
            <a:r>
              <a:rPr lang="ru-RU" dirty="0" smtClean="0"/>
              <a:t> </a:t>
            </a:r>
            <a:r>
              <a:rPr lang="ru-RU" dirty="0" err="1"/>
              <a:t>кошти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виплачуються</a:t>
            </a:r>
            <a:r>
              <a:rPr lang="ru-RU" dirty="0"/>
              <a:t> страховиком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страхового </a:t>
            </a:r>
            <a:r>
              <a:rPr lang="ru-RU" dirty="0" err="1"/>
              <a:t>випадку</a:t>
            </a:r>
            <a:r>
              <a:rPr lang="ru-RU" dirty="0"/>
              <a:t>, </a:t>
            </a:r>
            <a:r>
              <a:rPr lang="ru-RU" dirty="0" err="1"/>
              <a:t>відповідно</a:t>
            </a:r>
            <a:r>
              <a:rPr lang="ru-RU" dirty="0"/>
              <a:t> до умов </a:t>
            </a:r>
            <a:r>
              <a:rPr lang="ru-RU" dirty="0" err="1"/>
              <a:t>укладеного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чинного </a:t>
            </a:r>
            <a:r>
              <a:rPr lang="ru-RU" dirty="0" err="1"/>
              <a:t>законодавства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 smtClean="0"/>
              <a:t>.</a:t>
            </a:r>
          </a:p>
          <a:p>
            <a:pPr algn="just">
              <a:lnSpc>
                <a:spcPct val="110000"/>
              </a:lnSpc>
            </a:pPr>
            <a:endParaRPr lang="ru-RU" dirty="0"/>
          </a:p>
          <a:p>
            <a:pPr algn="just">
              <a:lnSpc>
                <a:spcPct val="110000"/>
              </a:lnSpc>
            </a:pPr>
            <a:r>
              <a:rPr lang="x-none" b="1" smtClean="0"/>
              <a:t>Строк </a:t>
            </a:r>
            <a:r>
              <a:rPr lang="x-none" b="1" dirty="0"/>
              <a:t>страхового покриття</a:t>
            </a:r>
            <a:r>
              <a:rPr lang="x-none" b="1"/>
              <a:t>: </a:t>
            </a:r>
            <a:r>
              <a:rPr lang="uk-UA" dirty="0" smtClean="0"/>
              <a:t>В</a:t>
            </a:r>
            <a:r>
              <a:rPr lang="x-none" smtClean="0"/>
              <a:t>изначений </a:t>
            </a:r>
            <a:r>
              <a:rPr lang="x-none" dirty="0"/>
              <a:t>період часу, протягом якого діє страхове покриття</a:t>
            </a:r>
            <a:r>
              <a:rPr lang="uk-UA" dirty="0"/>
              <a:t> </a:t>
            </a:r>
            <a:r>
              <a:rPr lang="x-none" dirty="0"/>
              <a:t>за договором, і в разі настання страхового випадку саме під час цього періоду страховик</a:t>
            </a:r>
            <a:r>
              <a:rPr lang="uk-UA" dirty="0"/>
              <a:t> </a:t>
            </a:r>
            <a:r>
              <a:rPr lang="x-none" dirty="0"/>
              <a:t>зобов’язаний здійснити страхову виплату (страхове відшкодування) відповідно до умов</a:t>
            </a:r>
            <a:r>
              <a:rPr lang="uk-UA" dirty="0"/>
              <a:t> </a:t>
            </a:r>
            <a:r>
              <a:rPr lang="x-none" dirty="0"/>
              <a:t>укладеного договору або чинного законодавства.</a:t>
            </a:r>
          </a:p>
        </p:txBody>
      </p:sp>
    </p:spTree>
    <p:extLst>
      <p:ext uri="{BB962C8B-B14F-4D97-AF65-F5344CB8AC3E}">
        <p14:creationId xmlns:p14="http://schemas.microsoft.com/office/powerpoint/2010/main" val="72744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>
                <a:solidFill>
                  <a:schemeClr val="bg1"/>
                </a:solidFill>
                <a:cs typeface="Times New Roman" pitchFamily="18" charset="0"/>
              </a:rPr>
              <a:t>Визначення основних понять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066A40E-424D-4BB1-8AD3-CE39B1023783}"/>
              </a:ext>
            </a:extLst>
          </p:cNvPr>
          <p:cNvSpPr txBox="1"/>
          <p:nvPr/>
        </p:nvSpPr>
        <p:spPr>
          <a:xfrm>
            <a:off x="560512" y="692696"/>
            <a:ext cx="9001000" cy="541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b="1" dirty="0" err="1"/>
              <a:t>Споживач</a:t>
            </a:r>
            <a:r>
              <a:rPr lang="ru-RU" b="1" dirty="0"/>
              <a:t> : </a:t>
            </a:r>
            <a:r>
              <a:rPr lang="ru-RU" dirty="0" err="1"/>
              <a:t>Фізична</a:t>
            </a:r>
            <a:r>
              <a:rPr lang="ru-RU" dirty="0"/>
              <a:t> особа, яка </a:t>
            </a:r>
            <a:r>
              <a:rPr lang="ru-RU" dirty="0" err="1"/>
              <a:t>звернулася</a:t>
            </a:r>
            <a:r>
              <a:rPr lang="ru-RU" dirty="0"/>
              <a:t> за </a:t>
            </a:r>
            <a:r>
              <a:rPr lang="ru-RU" dirty="0" err="1"/>
              <a:t>отриманням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</a:t>
            </a:r>
            <a:r>
              <a:rPr lang="ru-RU" dirty="0" err="1"/>
              <a:t>отримує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послугу</a:t>
            </a:r>
            <a:r>
              <a:rPr lang="ru-RU" dirty="0"/>
              <a:t> для </a:t>
            </a:r>
            <a:r>
              <a:rPr lang="ru-RU" dirty="0" err="1"/>
              <a:t>задоволення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особистих</a:t>
            </a:r>
            <a:r>
              <a:rPr lang="ru-RU" dirty="0"/>
              <a:t> потреб, </a:t>
            </a:r>
            <a:r>
              <a:rPr lang="ru-RU" dirty="0" err="1"/>
              <a:t>які</a:t>
            </a:r>
            <a:r>
              <a:rPr lang="ru-RU" dirty="0"/>
              <a:t> не </a:t>
            </a:r>
            <a:r>
              <a:rPr lang="ru-RU" dirty="0" err="1"/>
              <a:t>пов’язані</a:t>
            </a:r>
            <a:r>
              <a:rPr lang="ru-RU" dirty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здійсненням</a:t>
            </a:r>
            <a:r>
              <a:rPr lang="ru-RU" dirty="0"/>
              <a:t> нею </a:t>
            </a:r>
            <a:r>
              <a:rPr lang="ru-RU" dirty="0" err="1"/>
              <a:t>підприємницької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незалежної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. </a:t>
            </a:r>
            <a:r>
              <a:rPr lang="ru-RU" dirty="0" err="1"/>
              <a:t>Також</a:t>
            </a:r>
            <a:r>
              <a:rPr lang="ru-RU" dirty="0"/>
              <a:t> до </a:t>
            </a:r>
            <a:r>
              <a:rPr lang="ru-RU" dirty="0" err="1"/>
              <a:t>споживачів</a:t>
            </a:r>
            <a:r>
              <a:rPr lang="ru-RU" dirty="0"/>
              <a:t> належать </a:t>
            </a:r>
            <a:r>
              <a:rPr lang="ru-RU" dirty="0" err="1"/>
              <a:t>інші</a:t>
            </a:r>
            <a:r>
              <a:rPr lang="ru-RU" dirty="0"/>
              <a:t> особи, </a:t>
            </a:r>
            <a:r>
              <a:rPr lang="ru-RU" dirty="0" err="1"/>
              <a:t>визначені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як </a:t>
            </a:r>
            <a:r>
              <a:rPr lang="ru-RU" dirty="0" err="1"/>
              <a:t>застраховані</a:t>
            </a:r>
            <a:r>
              <a:rPr lang="ru-RU" dirty="0"/>
              <a:t> особи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вигодонабувачі</a:t>
            </a:r>
            <a:r>
              <a:rPr lang="ru-RU" dirty="0"/>
              <a:t>, за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вони є </a:t>
            </a:r>
            <a:r>
              <a:rPr lang="ru-RU" dirty="0" err="1"/>
              <a:t>фізичними</a:t>
            </a:r>
            <a:r>
              <a:rPr lang="ru-RU" dirty="0"/>
              <a:t> особами,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фізичні</a:t>
            </a:r>
            <a:r>
              <a:rPr lang="ru-RU" dirty="0"/>
              <a:t> особи,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законне</a:t>
            </a:r>
            <a:r>
              <a:rPr lang="ru-RU" dirty="0"/>
              <a:t> право на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.</a:t>
            </a:r>
          </a:p>
          <a:p>
            <a:pPr algn="just">
              <a:lnSpc>
                <a:spcPct val="120000"/>
              </a:lnSpc>
            </a:pPr>
            <a:endParaRPr lang="x-none" dirty="0"/>
          </a:p>
          <a:p>
            <a:pPr algn="just">
              <a:lnSpc>
                <a:spcPct val="120000"/>
              </a:lnSpc>
            </a:pPr>
            <a:r>
              <a:rPr lang="x-none" b="1" smtClean="0"/>
              <a:t>Вигодонабувач</a:t>
            </a:r>
            <a:r>
              <a:rPr lang="x-none" b="1"/>
              <a:t>: </a:t>
            </a:r>
            <a:r>
              <a:rPr lang="uk-UA" dirty="0" smtClean="0"/>
              <a:t>Ф</a:t>
            </a:r>
            <a:r>
              <a:rPr lang="x-none" smtClean="0"/>
              <a:t>ізична </a:t>
            </a:r>
            <a:r>
              <a:rPr lang="x-none" dirty="0"/>
              <a:t>або юридична особа, яка прямо визначена страхувальником у</a:t>
            </a:r>
            <a:r>
              <a:rPr lang="uk-UA" dirty="0"/>
              <a:t> </a:t>
            </a:r>
            <a:r>
              <a:rPr lang="x-none" dirty="0"/>
              <a:t>договорі страхування як така, що має право на отримання страхової виплати згідно з умовами</a:t>
            </a:r>
            <a:r>
              <a:rPr lang="uk-UA" dirty="0"/>
              <a:t> </a:t>
            </a:r>
            <a:r>
              <a:rPr lang="x-none" dirty="0"/>
              <a:t>цього договору та/або відповідно до положень законодавства.</a:t>
            </a:r>
          </a:p>
          <a:p>
            <a:pPr algn="just">
              <a:lnSpc>
                <a:spcPct val="120000"/>
              </a:lnSpc>
            </a:pPr>
            <a:endParaRPr lang="x-none" dirty="0"/>
          </a:p>
          <a:p>
            <a:pPr algn="just">
              <a:lnSpc>
                <a:spcPct val="120000"/>
              </a:lnSpc>
            </a:pPr>
            <a:r>
              <a:rPr lang="x-none" b="1" dirty="0"/>
              <a:t>Перестрахова виплата</a:t>
            </a:r>
            <a:r>
              <a:rPr lang="x-none" b="1"/>
              <a:t>: </a:t>
            </a:r>
            <a:r>
              <a:rPr lang="uk-UA" dirty="0" smtClean="0"/>
              <a:t>Г</a:t>
            </a:r>
            <a:r>
              <a:rPr lang="x-none" smtClean="0"/>
              <a:t>рошові </a:t>
            </a:r>
            <a:r>
              <a:rPr lang="x-none" dirty="0"/>
              <a:t>кошти, що виплачуються страховиком (який виступає як</a:t>
            </a:r>
            <a:r>
              <a:rPr lang="uk-UA" dirty="0"/>
              <a:t> </a:t>
            </a:r>
            <a:r>
              <a:rPr lang="x-none" dirty="0"/>
              <a:t>перестрахувальник) або професійним перестраховиком відповідно до умов укладеного договору</a:t>
            </a:r>
            <a:r>
              <a:rPr lang="uk-UA" dirty="0"/>
              <a:t> </a:t>
            </a:r>
            <a:r>
              <a:rPr lang="x-none" dirty="0"/>
              <a:t>перестрахування. Ці виплати прямо чи опосередковано пов’язані з настанням обов’язку</a:t>
            </a:r>
            <a:r>
              <a:rPr lang="uk-UA" dirty="0"/>
              <a:t> </a:t>
            </a:r>
            <a:r>
              <a:rPr lang="x-none" dirty="0"/>
              <a:t>первісного страховика за укладеним ним договором (договорами) страхування щодо здійснення</a:t>
            </a:r>
            <a:r>
              <a:rPr lang="uk-UA" dirty="0"/>
              <a:t> </a:t>
            </a:r>
            <a:r>
              <a:rPr lang="x-none" dirty="0"/>
              <a:t>страхової виплати своєму клієнту.</a:t>
            </a:r>
          </a:p>
        </p:txBody>
      </p:sp>
    </p:spTree>
    <p:extLst>
      <p:ext uri="{BB962C8B-B14F-4D97-AF65-F5344CB8AC3E}">
        <p14:creationId xmlns:p14="http://schemas.microsoft.com/office/powerpoint/2010/main" val="3023054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Методологічна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база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8A5185C-AEAA-4628-9F06-31EE4A62EFB8}"/>
              </a:ext>
            </a:extLst>
          </p:cNvPr>
          <p:cNvSpPr txBox="1"/>
          <p:nvPr/>
        </p:nvSpPr>
        <p:spPr>
          <a:xfrm>
            <a:off x="334205" y="623060"/>
            <a:ext cx="9134724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b="1" dirty="0"/>
              <a:t>Нормативно-правові акти, що регулюють порядок та умови здійснення страхових виплат:</a:t>
            </a:r>
            <a:endParaRPr lang="x-none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8C38D7F-329A-4E33-8E62-45E4E9628355}"/>
              </a:ext>
            </a:extLst>
          </p:cNvPr>
          <p:cNvSpPr txBox="1"/>
          <p:nvPr/>
        </p:nvSpPr>
        <p:spPr>
          <a:xfrm>
            <a:off x="385638" y="1343907"/>
            <a:ext cx="9031858" cy="3388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x-none" dirty="0"/>
              <a:t>Закон</a:t>
            </a:r>
            <a:r>
              <a:rPr lang="uk-UA" dirty="0"/>
              <a:t> </a:t>
            </a:r>
            <a:r>
              <a:rPr lang="x-none" dirty="0"/>
              <a:t>України «Про страхування»</a:t>
            </a:r>
            <a:r>
              <a:rPr lang="uk-UA" dirty="0"/>
              <a:t>;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x-none" dirty="0"/>
              <a:t>Положення Національного</a:t>
            </a:r>
            <a:r>
              <a:rPr lang="uk-UA" dirty="0"/>
              <a:t> </a:t>
            </a:r>
            <a:r>
              <a:rPr lang="x-none" dirty="0"/>
              <a:t>банку України «Про характеристики та класифікаційні ознаки класів страхування,</a:t>
            </a:r>
            <a:r>
              <a:rPr lang="uk-UA" dirty="0"/>
              <a:t> </a:t>
            </a:r>
            <a:r>
              <a:rPr lang="x-none" dirty="0"/>
              <a:t>особливості здійснення діяльності зі страхування та укладання договорів за класами</a:t>
            </a:r>
            <a:r>
              <a:rPr lang="uk-UA" dirty="0"/>
              <a:t> </a:t>
            </a:r>
            <a:r>
              <a:rPr lang="x-none" dirty="0"/>
              <a:t>страхування»</a:t>
            </a:r>
            <a:r>
              <a:rPr lang="uk-UA" dirty="0"/>
              <a:t>;</a:t>
            </a:r>
          </a:p>
          <a:p>
            <a:pPr marL="285750" indent="-285750" algn="just">
              <a:lnSpc>
                <a:spcPct val="170000"/>
              </a:lnSpc>
              <a:buFont typeface="Wingdings" panose="05000000000000000000" pitchFamily="2" charset="2"/>
              <a:buChar char="v"/>
            </a:pPr>
            <a:r>
              <a:rPr lang="uk-UA" dirty="0"/>
              <a:t>Спеціальні законодавчі акти, що регулюють с</a:t>
            </a:r>
            <a:r>
              <a:rPr lang="x-none" dirty="0"/>
              <a:t>пецифічні аспекти виплат за окремими видами</a:t>
            </a:r>
            <a:r>
              <a:rPr lang="uk-UA" dirty="0"/>
              <a:t> </a:t>
            </a:r>
            <a:r>
              <a:rPr lang="x-none" dirty="0"/>
              <a:t>страхування</a:t>
            </a:r>
            <a:r>
              <a:rPr lang="x-none"/>
              <a:t>, </a:t>
            </a:r>
            <a:r>
              <a:rPr lang="uk-UA" dirty="0" smtClean="0"/>
              <a:t>в тому числі </a:t>
            </a:r>
            <a:r>
              <a:rPr lang="x-none" smtClean="0"/>
              <a:t>Закон </a:t>
            </a:r>
            <a:r>
              <a:rPr lang="x-none" dirty="0"/>
              <a:t>України «Про обов’язкове страхування цивільно-правової відповідальності</a:t>
            </a:r>
            <a:r>
              <a:rPr lang="uk-UA" dirty="0"/>
              <a:t> </a:t>
            </a:r>
            <a:r>
              <a:rPr lang="x-none" dirty="0"/>
              <a:t>власників наземних транспортних засобів».</a:t>
            </a:r>
            <a:endParaRPr lang="uk-U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69FF6EF-4C24-41CA-96AA-51F07EEA058E}"/>
              </a:ext>
            </a:extLst>
          </p:cNvPr>
          <p:cNvSpPr txBox="1"/>
          <p:nvPr/>
        </p:nvSpPr>
        <p:spPr>
          <a:xfrm>
            <a:off x="385638" y="4894559"/>
            <a:ext cx="9031858" cy="1295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b="1" dirty="0"/>
              <a:t>І</a:t>
            </a:r>
            <a:r>
              <a:rPr lang="x-none" b="1" dirty="0"/>
              <a:t>нформація про</a:t>
            </a:r>
            <a:r>
              <a:rPr lang="uk-UA" b="1" dirty="0"/>
              <a:t> </a:t>
            </a:r>
            <a:r>
              <a:rPr lang="x-none" b="1" dirty="0"/>
              <a:t>порядок та умови здійснення страхових виплат є обов’язковою</a:t>
            </a:r>
            <a:r>
              <a:rPr lang="x-none" dirty="0"/>
              <a:t> </a:t>
            </a:r>
            <a:r>
              <a:rPr lang="x-none" b="1" dirty="0"/>
              <a:t>складовою</a:t>
            </a:r>
            <a:r>
              <a:rPr lang="x-none" dirty="0"/>
              <a:t> кожного</a:t>
            </a:r>
            <a:r>
              <a:rPr lang="uk-UA" dirty="0"/>
              <a:t> </a:t>
            </a:r>
            <a:r>
              <a:rPr lang="x-none" dirty="0"/>
              <a:t>договору страхування, а також тієї переддоговірної інформації, що надається клієнту</a:t>
            </a:r>
            <a:r>
              <a:rPr lang="uk-UA" dirty="0"/>
              <a:t> </a:t>
            </a:r>
            <a:r>
              <a:rPr lang="x-none" dirty="0"/>
              <a:t>до моменту укладення ним договору страхування.</a:t>
            </a:r>
          </a:p>
        </p:txBody>
      </p: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xmlns="" id="{86E76168-AB3C-48A1-84E3-124D148A8BE5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CE6D366A-ADEC-4704-AC4E-6ABBD6594783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xmlns="" id="{CCA410F4-9252-46D8-9D75-70E05BCFA409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211AADB8-3074-4A8F-97DC-76EB06276F05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FC30E701-0C38-4B86-A554-23A294D2E350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46686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Основні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законодавчі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вимоги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щодо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виплат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77429DB-96B6-4ABD-B481-BC4AE89EC06E}"/>
              </a:ext>
            </a:extLst>
          </p:cNvPr>
          <p:cNvSpPr/>
          <p:nvPr/>
        </p:nvSpPr>
        <p:spPr>
          <a:xfrm>
            <a:off x="431552" y="764705"/>
            <a:ext cx="4881488" cy="468660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Визначення переліку підтверджуючих документів</a:t>
            </a:r>
            <a:r>
              <a:rPr lang="uk-UA" sz="1600" b="1" dirty="0"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34C15019-6AC1-4CF8-B8A9-D50498E6D663}"/>
              </a:ext>
            </a:extLst>
          </p:cNvPr>
          <p:cNvSpPr/>
          <p:nvPr/>
        </p:nvSpPr>
        <p:spPr>
          <a:xfrm>
            <a:off x="431552" y="1233363"/>
            <a:ext cx="9041528" cy="147629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У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договорі страхування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повинен бути визначений вичерпний перелік документів, які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підтверджують факт та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всі 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обставини настання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страхового випадку, а також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розмір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збитку.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Також договором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встановлюються форма, спосіб та порядок подання таких документів до страховика,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якщо інше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прямо не передбачено чинним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законодавством України.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1A925C5-13F5-4960-A1AA-2B0EBB2F1DB5}"/>
              </a:ext>
            </a:extLst>
          </p:cNvPr>
          <p:cNvSpPr/>
          <p:nvPr/>
        </p:nvSpPr>
        <p:spPr>
          <a:xfrm>
            <a:off x="5096331" y="2709656"/>
            <a:ext cx="4376749" cy="503319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latin typeface="Roboto" panose="02000000000000000000" pitchFamily="2" charset="0"/>
                <a:ea typeface="Roboto" panose="02000000000000000000" pitchFamily="2" charset="0"/>
              </a:rPr>
              <a:t>П</a:t>
            </a:r>
            <a:r>
              <a:rPr lang="x-none" sz="1600" b="1" smtClean="0">
                <a:latin typeface="Roboto" panose="02000000000000000000" pitchFamily="2" charset="0"/>
                <a:ea typeface="Roboto" panose="02000000000000000000" pitchFamily="2" charset="0"/>
              </a:rPr>
              <a:t>ідтвердження </a:t>
            </a:r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факту настання події: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0D8E2947-BCA3-4934-9908-9F58AFB33D01}"/>
              </a:ext>
            </a:extLst>
          </p:cNvPr>
          <p:cNvSpPr/>
          <p:nvPr/>
        </p:nvSpPr>
        <p:spPr>
          <a:xfrm>
            <a:off x="431552" y="3212976"/>
            <a:ext cx="9042895" cy="129614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Обов’язок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підтвердження факту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настання події, яка може бути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кваліфікована як страховий випадок відповідно до умов укладеного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договору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страхування, покладається на страхувальника або на іншу особу, яка визначена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договором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страхування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(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вигодонабувача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або застраховану особу).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12C1875-DB27-4DC2-97A5-D8E18C264BB5}"/>
              </a:ext>
            </a:extLst>
          </p:cNvPr>
          <p:cNvSpPr/>
          <p:nvPr/>
        </p:nvSpPr>
        <p:spPr>
          <a:xfrm>
            <a:off x="431552" y="4509120"/>
            <a:ext cx="5816908" cy="618015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Дії страховика при настанні події з ознаками страхового випадку</a:t>
            </a:r>
            <a:r>
              <a:rPr lang="uk-UA" sz="1600" b="1" dirty="0"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  <a:endParaRPr lang="x-none" sz="1600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753181E7-2076-4178-AFAB-D703428E3EF9}"/>
              </a:ext>
            </a:extLst>
          </p:cNvPr>
          <p:cNvSpPr/>
          <p:nvPr/>
        </p:nvSpPr>
        <p:spPr>
          <a:xfrm>
            <a:off x="431552" y="5127135"/>
            <a:ext cx="9041528" cy="132620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У разі отримання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повідомлення про настання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події, що має ознаки страхового випадку,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страховик зобов’язаний вжити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всіх необхідних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заходів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для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встанов</a:t>
            </a:r>
            <a:r>
              <a:rPr lang="uk-UA" dirty="0" err="1" smtClean="0">
                <a:latin typeface="Roboto" panose="02000000000000000000" pitchFamily="2" charset="0"/>
                <a:ea typeface="Roboto" panose="02000000000000000000" pitchFamily="2" charset="0"/>
              </a:rPr>
              <a:t>лення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 факт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у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,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причин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та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обставин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т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акої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події.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Після цього, з урахуванням умов конкретного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договору страхування, страховик приймає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обґрунтоване рішення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про 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виплату або про відмову у виплаті страхового відшкодування (</a:t>
            </a:r>
            <a:r>
              <a:rPr lang="uk-UA" dirty="0" err="1" smtClean="0">
                <a:latin typeface="Roboto" panose="02000000000000000000" pitchFamily="2" charset="0"/>
                <a:ea typeface="Roboto" panose="02000000000000000000" pitchFamily="2" charset="0"/>
              </a:rPr>
              <a:t>визнання\невизнання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події страховою)</a:t>
            </a:r>
            <a:endParaRPr lang="x-none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AE5709CB-A146-4CDF-9627-85741240DE49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5CB1D15B-CB96-415D-9436-3E4649A43A45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771FFCD4-B1D3-465D-91F4-487F60950DE7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xmlns="" id="{EAB2AA30-80DB-405D-8333-E9F90E70BC2A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xmlns="" id="{5BB2249E-BE32-45F7-8E5B-A9C1A2694692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70334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Основні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законодавчі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вимоги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щодо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виплат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A081ACF-CF81-48E8-B162-CFDD68CACC1E}"/>
              </a:ext>
            </a:extLst>
          </p:cNvPr>
          <p:cNvSpPr/>
          <p:nvPr/>
        </p:nvSpPr>
        <p:spPr>
          <a:xfrm>
            <a:off x="5241031" y="692697"/>
            <a:ext cx="4152183" cy="410000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Підстави для здійснення страхової виплати: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821D6A1C-1AF0-4EEE-A3A1-AB1B3F34F503}"/>
              </a:ext>
            </a:extLst>
          </p:cNvPr>
          <p:cNvSpPr/>
          <p:nvPr/>
        </p:nvSpPr>
        <p:spPr>
          <a:xfrm>
            <a:off x="416496" y="1105731"/>
            <a:ext cx="8976720" cy="14591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Здійснення страхової виплати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проводиться страховиком згідно з умовами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договору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страхування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, на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підстав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і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 заяв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и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страхувальника (або іншої уповноваженої особи) про виплату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та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прийнятого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рішення страховика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про визнання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випадку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страховим, яке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оформлюється  страхов</a:t>
            </a:r>
            <a:r>
              <a:rPr lang="uk-UA" dirty="0" err="1" smtClean="0">
                <a:latin typeface="Roboto" panose="02000000000000000000" pitchFamily="2" charset="0"/>
                <a:ea typeface="Roboto" panose="02000000000000000000" pitchFamily="2" charset="0"/>
              </a:rPr>
              <a:t>им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 акт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ом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x-none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C187E4B-54ED-45B1-B4E9-4BF915886D5B}"/>
              </a:ext>
            </a:extLst>
          </p:cNvPr>
          <p:cNvSpPr/>
          <p:nvPr/>
        </p:nvSpPr>
        <p:spPr>
          <a:xfrm>
            <a:off x="416494" y="2564904"/>
            <a:ext cx="5546591" cy="537167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Зобов'язання страховика у разі визнання випадку страховим: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6D03216-0F66-4770-A010-BAF4BE087F28}"/>
              </a:ext>
            </a:extLst>
          </p:cNvPr>
          <p:cNvSpPr/>
          <p:nvPr/>
        </p:nvSpPr>
        <p:spPr>
          <a:xfrm>
            <a:off x="416495" y="3108140"/>
            <a:ext cx="8976720" cy="11849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У разі визнання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випадку страховим, страховик здійснює страхову виплату страхувальнику (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або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іншій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визначеній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особі) відповідно до умов, передбачених договором страхування, та/або вимог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чинного законодавства.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1D12D7B-F6B4-4573-BD11-92C58744122C}"/>
              </a:ext>
            </a:extLst>
          </p:cNvPr>
          <p:cNvSpPr/>
          <p:nvPr/>
        </p:nvSpPr>
        <p:spPr>
          <a:xfrm>
            <a:off x="5241031" y="4293096"/>
            <a:ext cx="4152183" cy="533580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Право страховика на отримання інформації: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C13D660-E836-4668-B392-040C37EB8809}"/>
              </a:ext>
            </a:extLst>
          </p:cNvPr>
          <p:cNvSpPr/>
          <p:nvPr/>
        </p:nvSpPr>
        <p:spPr>
          <a:xfrm>
            <a:off x="416495" y="4826677"/>
            <a:ext cx="8976719" cy="141063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Страховик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має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право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звертатися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до органів державної влади, органів місцевого самоврядування, підприємств, установ та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організацій незалежно від форми власності для отримання інформації та документів,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необхідних для встановлення обставин страхового випадку та визначення розміру збитку,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у порядку, визначеному Законом України «Про страхування».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6366E690-57D3-4132-A016-591E415A85CB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92D5118F-36EB-4225-A201-59CF01DBF061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56E1DA44-048E-48D9-94B6-C1541A19EA92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2425CCD9-4EB0-4DDE-AE96-5574A9A2D5C2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B85C81A-6393-435B-8146-B8D88764EC75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00611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>
                <a:solidFill>
                  <a:schemeClr val="bg1"/>
                </a:solidFill>
                <a:cs typeface="Times New Roman" pitchFamily="18" charset="0"/>
              </a:rPr>
              <a:t>Основні законодавчі вимоги щодо страхових виплат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4719EFEB-F759-48A8-BB8D-3AEB00FA1737}"/>
              </a:ext>
            </a:extLst>
          </p:cNvPr>
          <p:cNvSpPr/>
          <p:nvPr/>
        </p:nvSpPr>
        <p:spPr>
          <a:xfrm>
            <a:off x="619770" y="788225"/>
            <a:ext cx="4516175" cy="29358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Визначення розміру та строків виплати: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8763F867-522E-4170-A083-E5F2A7C6E91C}"/>
              </a:ext>
            </a:extLst>
          </p:cNvPr>
          <p:cNvSpPr/>
          <p:nvPr/>
        </p:nvSpPr>
        <p:spPr>
          <a:xfrm>
            <a:off x="619770" y="1076803"/>
            <a:ext cx="9085758" cy="98404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Порядок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визначення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розміру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страхової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виплати та строки, протягом яких вона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має бути здійснена, визначаються умовами договору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страхування або відповідними нормами чинного законодавства.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4D8BFF90-330F-497F-908B-15ACB1A44B07}"/>
              </a:ext>
            </a:extLst>
          </p:cNvPr>
          <p:cNvSpPr/>
          <p:nvPr/>
        </p:nvSpPr>
        <p:spPr>
          <a:xfrm>
            <a:off x="4520952" y="2060849"/>
            <a:ext cx="4765278" cy="457542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Відповідальність страховика за несвоєчасну виплату: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B87D88E7-F5C8-43E3-83A4-5AA93C5F233E}"/>
              </a:ext>
            </a:extLst>
          </p:cNvPr>
          <p:cNvSpPr/>
          <p:nvPr/>
        </p:nvSpPr>
        <p:spPr>
          <a:xfrm>
            <a:off x="619770" y="2517885"/>
            <a:ext cx="8666459" cy="115526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У разі нездійснення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страховиком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страхової виплати у строки та в порядку, передбачені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умовами договору страхування або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законодавством, страховик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зобов’язаний сплатити одержувачу виплати неустойку (штраф, пеню) у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розмірі, встановленому договором страхування або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чинним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законо</a:t>
            </a:r>
            <a:r>
              <a:rPr lang="uk-UA" dirty="0" err="1" smtClean="0">
                <a:latin typeface="Roboto" panose="02000000000000000000" pitchFamily="2" charset="0"/>
                <a:ea typeface="Roboto" panose="02000000000000000000" pitchFamily="2" charset="0"/>
              </a:rPr>
              <a:t>давством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x-none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4085F2DB-1842-4C5F-A917-BA88E9DA32F2}"/>
              </a:ext>
            </a:extLst>
          </p:cNvPr>
          <p:cNvSpPr/>
          <p:nvPr/>
        </p:nvSpPr>
        <p:spPr>
          <a:xfrm>
            <a:off x="619770" y="3673147"/>
            <a:ext cx="5631601" cy="307640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Обмеження розміру страхової виплати: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24F70E54-4053-4F1C-9B25-DCEDFB3AF548}"/>
              </a:ext>
            </a:extLst>
          </p:cNvPr>
          <p:cNvSpPr/>
          <p:nvPr/>
        </p:nvSpPr>
        <p:spPr>
          <a:xfrm>
            <a:off x="619770" y="3980786"/>
            <a:ext cx="8666459" cy="101278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Розмір страхової виплати не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може перевищувати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обсяг фінансових зобов’язань страховика,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визначених умовами конкретного договору страхування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(як правило, в межах </a:t>
            </a:r>
            <a:r>
              <a:rPr lang="x-none">
                <a:latin typeface="Roboto" panose="02000000000000000000" pitchFamily="2" charset="0"/>
                <a:ea typeface="Roboto" panose="02000000000000000000" pitchFamily="2" charset="0"/>
              </a:rPr>
              <a:t>страхової 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суми</a:t>
            </a:r>
            <a:r>
              <a:rPr lang="uk-UA" dirty="0" err="1" smtClean="0">
                <a:latin typeface="Roboto" panose="02000000000000000000" pitchFamily="2" charset="0"/>
                <a:ea typeface="Roboto" panose="02000000000000000000" pitchFamily="2" charset="0"/>
              </a:rPr>
              <a:t>\ліміту</a:t>
            </a:r>
            <a:r>
              <a:rPr lang="uk-UA" dirty="0" smtClean="0">
                <a:latin typeface="Roboto" panose="02000000000000000000" pitchFamily="2" charset="0"/>
                <a:ea typeface="Roboto" panose="02000000000000000000" pitchFamily="2" charset="0"/>
              </a:rPr>
              <a:t> відповідальності</a:t>
            </a:r>
            <a:r>
              <a:rPr lang="x-none" smtClean="0">
                <a:latin typeface="Roboto" panose="02000000000000000000" pitchFamily="2" charset="0"/>
                <a:ea typeface="Roboto" panose="02000000000000000000" pitchFamily="2" charset="0"/>
              </a:rPr>
              <a:t>) </a:t>
            </a:r>
            <a:r>
              <a:rPr lang="x-none" dirty="0">
                <a:latin typeface="Roboto" panose="02000000000000000000" pitchFamily="2" charset="0"/>
                <a:ea typeface="Roboto" panose="02000000000000000000" pitchFamily="2" charset="0"/>
              </a:rPr>
              <a:t>або відповідно до вимог чинного законодавства.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CD05D933-2DAD-4933-949A-547AA67D8093}"/>
              </a:ext>
            </a:extLst>
          </p:cNvPr>
          <p:cNvSpPr/>
          <p:nvPr/>
        </p:nvSpPr>
        <p:spPr>
          <a:xfrm>
            <a:off x="3759202" y="4993568"/>
            <a:ext cx="5527027" cy="451656"/>
          </a:xfrm>
          <a:prstGeom prst="rect">
            <a:avLst/>
          </a:prstGeom>
          <a:solidFill>
            <a:srgbClr val="C000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sz="1600" b="1" dirty="0">
                <a:latin typeface="Roboto" panose="02000000000000000000" pitchFamily="2" charset="0"/>
                <a:ea typeface="Roboto" panose="02000000000000000000" pitchFamily="2" charset="0"/>
              </a:rPr>
              <a:t>Особливості виплат за договорами особистого страхування: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386BD80D-A3B0-47F6-9BCE-56908CA942BB}"/>
              </a:ext>
            </a:extLst>
          </p:cNvPr>
          <p:cNvSpPr/>
          <p:nvPr/>
        </p:nvSpPr>
        <p:spPr>
          <a:xfrm>
            <a:off x="200472" y="5445225"/>
            <a:ext cx="9096847" cy="129614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Страхові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виплати за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договорами страхування, об’єктом страхування за якими є життя, здоров’я, працездатність та/або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пенсійне забезпечення застрахованої особи, здійснюються незалежно від суми, яку ця особа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має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отримати за системами загальнообов’язкового державного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соціального страхування та соціального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забезпечення, а також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незалежно від страхових виплат за іншими укладеними договорами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страхування або сум, отриманих від інших осіб як відшкодування</a:t>
            </a:r>
            <a:r>
              <a:rPr lang="en-US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x-none" sz="1600" dirty="0">
                <a:latin typeface="Roboto" panose="02000000000000000000" pitchFamily="2" charset="0"/>
                <a:ea typeface="Roboto" panose="02000000000000000000" pitchFamily="2" charset="0"/>
              </a:rPr>
              <a:t>завданих збитків.</a:t>
            </a: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5F3C85DD-7BAF-43B9-9F92-C17FCED2AD94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F2516345-A460-4EFC-B115-39A52E0A3BAB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3BAD2983-3381-439F-855D-F0ED528A49DC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xmlns="" id="{A5D29286-A004-47CC-BC29-845119E51289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E3BF0270-C23F-4F60-9D30-5C92707740B4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98533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Здійснення страхових виплат залежно від класу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BE373D3-FDBA-419D-AECF-CAA2B880E544}"/>
              </a:ext>
            </a:extLst>
          </p:cNvPr>
          <p:cNvSpPr txBox="1"/>
          <p:nvPr/>
        </p:nvSpPr>
        <p:spPr>
          <a:xfrm>
            <a:off x="416496" y="764704"/>
            <a:ext cx="8928992" cy="1607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x-none" u="sng" dirty="0"/>
              <a:t>Для класу страхування 1 </a:t>
            </a:r>
            <a:r>
              <a:rPr lang="x-none" dirty="0"/>
              <a:t>«Страхування від нещасного випадку (у тому числі на випадок</a:t>
            </a:r>
            <a:r>
              <a:rPr lang="uk-UA" dirty="0"/>
              <a:t> </a:t>
            </a:r>
            <a:r>
              <a:rPr lang="x-none" dirty="0"/>
              <a:t>виробничої травми та професійного захворювання)» та </a:t>
            </a:r>
            <a:r>
              <a:rPr lang="x-none" u="sng" dirty="0"/>
              <a:t>класу страхування 2 </a:t>
            </a:r>
            <a:r>
              <a:rPr lang="x-none" dirty="0"/>
              <a:t>«Страхування на</a:t>
            </a:r>
            <a:r>
              <a:rPr lang="uk-UA" dirty="0"/>
              <a:t> </a:t>
            </a:r>
            <a:r>
              <a:rPr lang="x-none" dirty="0"/>
              <a:t>випадок хвороби (у тому числі медичне страхування)» </a:t>
            </a:r>
            <a:r>
              <a:rPr lang="x-none" b="1" dirty="0"/>
              <a:t>можуть передбачатис</a:t>
            </a:r>
            <a:r>
              <a:rPr lang="uk-UA" b="1" dirty="0"/>
              <a:t>ь</a:t>
            </a:r>
            <a:r>
              <a:rPr lang="x-none" b="1" dirty="0"/>
              <a:t> такі форми страхових</a:t>
            </a:r>
            <a:r>
              <a:rPr lang="uk-UA" b="1" dirty="0"/>
              <a:t> </a:t>
            </a:r>
            <a:r>
              <a:rPr lang="x-none" b="1" dirty="0"/>
              <a:t>виплат: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A9E9D89-F119-4A76-BCFF-DF6E03F2E9C7}"/>
              </a:ext>
            </a:extLst>
          </p:cNvPr>
          <p:cNvSpPr txBox="1"/>
          <p:nvPr/>
        </p:nvSpPr>
        <p:spPr>
          <a:xfrm>
            <a:off x="416496" y="2396486"/>
            <a:ext cx="8928992" cy="3934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uk-UA" dirty="0"/>
              <a:t>	</a:t>
            </a:r>
            <a:r>
              <a:rPr lang="x-none" b="1" dirty="0"/>
              <a:t>Фіксована грошова виплата в межах встановленої страхової суми </a:t>
            </a:r>
            <a:r>
              <a:rPr lang="x-none" dirty="0"/>
              <a:t>(або ліміту відповідальності), яка</a:t>
            </a:r>
            <a:r>
              <a:rPr lang="uk-UA" dirty="0"/>
              <a:t> </a:t>
            </a:r>
            <a:r>
              <a:rPr lang="x-none" dirty="0"/>
              <a:t>може бути визначена в абсолютній величині (конкретна сума) або у відсотках від загальної</a:t>
            </a:r>
            <a:r>
              <a:rPr lang="uk-UA" dirty="0"/>
              <a:t> </a:t>
            </a:r>
            <a:r>
              <a:rPr lang="x-none" dirty="0"/>
              <a:t>страхової суми.</a:t>
            </a:r>
          </a:p>
          <a:p>
            <a:pPr algn="just">
              <a:lnSpc>
                <a:spcPct val="140000"/>
              </a:lnSpc>
            </a:pPr>
            <a:r>
              <a:rPr lang="uk-UA" dirty="0"/>
              <a:t>	</a:t>
            </a:r>
            <a:r>
              <a:rPr lang="x-none" b="1" dirty="0"/>
              <a:t>Відшкодування фактично понесених витрат у межах страхової суми</a:t>
            </a:r>
            <a:r>
              <a:rPr lang="x-none" dirty="0"/>
              <a:t>, пов'язаних з отриманням</a:t>
            </a:r>
            <a:r>
              <a:rPr lang="uk-UA" dirty="0"/>
              <a:t> </a:t>
            </a:r>
            <a:r>
              <a:rPr lang="x-none" dirty="0"/>
              <a:t>застрахованою особою медичної допомоги, медичних та/або інших пов'язаних послуг (що можуть</a:t>
            </a:r>
            <a:r>
              <a:rPr lang="uk-UA" dirty="0"/>
              <a:t> </a:t>
            </a:r>
            <a:r>
              <a:rPr lang="x-none" dirty="0"/>
              <a:t>включати медичне обстеження, профілактично-оздоровчі заходи, реабілітаційні послуги,</a:t>
            </a:r>
            <a:r>
              <a:rPr lang="uk-UA" dirty="0"/>
              <a:t> </a:t>
            </a:r>
            <a:r>
              <a:rPr lang="x-none" dirty="0"/>
              <a:t>забезпечення лікарськими засобами та/або виробами медичного призначення) або пряма оплата</a:t>
            </a:r>
            <a:r>
              <a:rPr lang="uk-UA" dirty="0"/>
              <a:t> </a:t>
            </a:r>
            <a:r>
              <a:rPr lang="x-none" dirty="0"/>
              <a:t>вартості таких послуг медичному закладу.</a:t>
            </a:r>
            <a:endParaRPr lang="uk-UA" dirty="0"/>
          </a:p>
          <a:p>
            <a:pPr algn="just">
              <a:lnSpc>
                <a:spcPct val="140000"/>
              </a:lnSpc>
            </a:pPr>
            <a:r>
              <a:rPr lang="uk-UA" dirty="0"/>
              <a:t>	</a:t>
            </a:r>
            <a:r>
              <a:rPr lang="uk-UA" b="1" dirty="0"/>
              <a:t>Поєднання двох попередніх варіантів.</a:t>
            </a:r>
            <a:endParaRPr lang="x-none" b="1" dirty="0"/>
          </a:p>
        </p:txBody>
      </p:sp>
      <p:cxnSp>
        <p:nvCxnSpPr>
          <p:cNvPr id="7" name="Соединитель: уступ 6">
            <a:extLst>
              <a:ext uri="{FF2B5EF4-FFF2-40B4-BE49-F238E27FC236}">
                <a16:creationId xmlns:a16="http://schemas.microsoft.com/office/drawing/2014/main" xmlns="" id="{D2B8BCF1-4BD9-49BD-8D89-88176A0E0CB6}"/>
              </a:ext>
            </a:extLst>
          </p:cNvPr>
          <p:cNvCxnSpPr/>
          <p:nvPr/>
        </p:nvCxnSpPr>
        <p:spPr>
          <a:xfrm>
            <a:off x="-67644" y="2177376"/>
            <a:ext cx="1296144" cy="480741"/>
          </a:xfrm>
          <a:prstGeom prst="bentConnector3">
            <a:avLst>
              <a:gd name="adj1" fmla="val 33720"/>
            </a:avLst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: уступ 14">
            <a:extLst>
              <a:ext uri="{FF2B5EF4-FFF2-40B4-BE49-F238E27FC236}">
                <a16:creationId xmlns:a16="http://schemas.microsoft.com/office/drawing/2014/main" xmlns="" id="{E4FDC7E5-EEC1-445E-BDA9-15D2A5B4A244}"/>
              </a:ext>
            </a:extLst>
          </p:cNvPr>
          <p:cNvCxnSpPr/>
          <p:nvPr/>
        </p:nvCxnSpPr>
        <p:spPr>
          <a:xfrm>
            <a:off x="0" y="3316682"/>
            <a:ext cx="1296144" cy="480741"/>
          </a:xfrm>
          <a:prstGeom prst="bentConnector3">
            <a:avLst>
              <a:gd name="adj1" fmla="val 27518"/>
            </a:avLst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: уступ 17">
            <a:extLst>
              <a:ext uri="{FF2B5EF4-FFF2-40B4-BE49-F238E27FC236}">
                <a16:creationId xmlns:a16="http://schemas.microsoft.com/office/drawing/2014/main" xmlns="" id="{605CC4FD-5CE6-4E60-85D9-CB50AECF12FF}"/>
              </a:ext>
            </a:extLst>
          </p:cNvPr>
          <p:cNvCxnSpPr/>
          <p:nvPr/>
        </p:nvCxnSpPr>
        <p:spPr>
          <a:xfrm>
            <a:off x="7822" y="5612555"/>
            <a:ext cx="1296144" cy="480741"/>
          </a:xfrm>
          <a:prstGeom prst="bentConnector3">
            <a:avLst>
              <a:gd name="adj1" fmla="val 27518"/>
            </a:avLst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xmlns="" id="{261A0C5B-797B-44CC-ACA2-B371F2B0F85C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xmlns="" id="{810192F1-C40C-4F54-B640-EC76542B33E7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0699A4CF-F2C4-45A1-A34F-DC20C7A042D6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021C0361-0802-443C-A4DF-F0CBA4474D68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86ACDDDA-FFCD-4B8E-B7CD-4DF33873CB8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65070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Здійснення страхових виплат залежно від класу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30B4AF2-243C-4594-9735-4F6E8DC619A3}"/>
              </a:ext>
            </a:extLst>
          </p:cNvPr>
          <p:cNvSpPr txBox="1"/>
          <p:nvPr/>
        </p:nvSpPr>
        <p:spPr>
          <a:xfrm>
            <a:off x="380492" y="500042"/>
            <a:ext cx="9145016" cy="6324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sz="1500" u="sng" dirty="0"/>
              <a:t>За класом страхування 7</a:t>
            </a:r>
            <a:r>
              <a:rPr lang="x-none" sz="1500" dirty="0"/>
              <a:t> «Страхування майна, що перевозиться [включаючи вантаж, багаж</a:t>
            </a:r>
            <a:r>
              <a:rPr lang="uk-UA" sz="1500" dirty="0"/>
              <a:t> </a:t>
            </a:r>
            <a:r>
              <a:rPr lang="x-none" sz="1500" dirty="0"/>
              <a:t>(вантажобагаж)]»</a:t>
            </a:r>
            <a:r>
              <a:rPr lang="uk-UA" sz="1500" dirty="0"/>
              <a:t> </a:t>
            </a:r>
            <a:r>
              <a:rPr lang="x-none" sz="1500" dirty="0"/>
              <a:t>належить здійснити страхову виплату відповідно до умов договору страхування та/або</a:t>
            </a:r>
            <a:r>
              <a:rPr lang="uk-UA" sz="1500" dirty="0"/>
              <a:t> </a:t>
            </a:r>
            <a:r>
              <a:rPr lang="x-none" sz="1500" dirty="0"/>
              <a:t>законодавства </a:t>
            </a:r>
            <a:r>
              <a:rPr lang="x-none" sz="1500" b="1" dirty="0"/>
              <a:t>шляхом</a:t>
            </a:r>
            <a:r>
              <a:rPr lang="uk-UA" sz="1500" b="1" dirty="0"/>
              <a:t> </a:t>
            </a:r>
            <a:r>
              <a:rPr lang="x-none" sz="1500" b="1" dirty="0"/>
              <a:t>відшкодування страхувальнику або іншій особі,</a:t>
            </a:r>
            <a:r>
              <a:rPr lang="uk-UA" sz="1500" b="1" dirty="0"/>
              <a:t> </a:t>
            </a:r>
            <a:r>
              <a:rPr lang="x-none" sz="1500" b="1" dirty="0"/>
              <a:t>визначеній договором страхування або на</a:t>
            </a:r>
            <a:r>
              <a:rPr lang="uk-UA" sz="1500" b="1" dirty="0"/>
              <a:t> </a:t>
            </a:r>
            <a:r>
              <a:rPr lang="x-none" sz="1500" b="1" dirty="0"/>
              <a:t>підставі законодавства, збитку, понесеного ним (нею) у зв’язку з пошкодженням, знищенням або втратою майна,</a:t>
            </a:r>
            <a:r>
              <a:rPr lang="uk-UA" sz="1500" b="1" dirty="0"/>
              <a:t> </a:t>
            </a:r>
            <a:r>
              <a:rPr lang="x-none" sz="1500" b="1" dirty="0"/>
              <a:t>що перевозиться будь-якими видами транспорту, та, якщо це передбачено умовами договору страхування, також</a:t>
            </a:r>
            <a:r>
              <a:rPr lang="uk-UA" sz="1500" b="1" dirty="0"/>
              <a:t> </a:t>
            </a:r>
            <a:r>
              <a:rPr lang="x-none" sz="1500" b="1" dirty="0"/>
              <a:t>під час його</a:t>
            </a:r>
            <a:r>
              <a:rPr lang="uk-UA" sz="1500" b="1" dirty="0"/>
              <a:t> </a:t>
            </a:r>
            <a:r>
              <a:rPr lang="x-none" sz="1500" b="1" dirty="0"/>
              <a:t>тимчасового зберігання на складах, внаслідок настання події, на випадок виникнення якої проводиться</a:t>
            </a:r>
            <a:r>
              <a:rPr lang="uk-UA" sz="1500" b="1" dirty="0"/>
              <a:t> </a:t>
            </a:r>
            <a:r>
              <a:rPr lang="x-none" sz="1500" b="1" dirty="0"/>
              <a:t>страхування (страхового ризику), та/або відшкодуванням витрат, пов'язаних із загальною аварією.</a:t>
            </a:r>
            <a:endParaRPr lang="uk-UA" sz="1500" b="1" dirty="0"/>
          </a:p>
          <a:p>
            <a:pPr algn="just"/>
            <a:endParaRPr lang="x-none" sz="1500" dirty="0"/>
          </a:p>
          <a:p>
            <a:pPr algn="just"/>
            <a:r>
              <a:rPr lang="x-none" sz="1500" u="sng" dirty="0"/>
              <a:t>За класом страхування 8</a:t>
            </a:r>
            <a:r>
              <a:rPr lang="uk-UA" sz="1500" dirty="0"/>
              <a:t> </a:t>
            </a:r>
            <a:r>
              <a:rPr lang="x-none" sz="1500" dirty="0"/>
              <a:t>«Страхування майна від вогню та небезпечного впливу природних</a:t>
            </a:r>
            <a:r>
              <a:rPr lang="uk-UA" sz="1500" dirty="0"/>
              <a:t> </a:t>
            </a:r>
            <a:r>
              <a:rPr lang="x-none" sz="1500" dirty="0"/>
              <a:t>явищ» - визначає здійснення страхових виплат відповідно до умов договору страхування та/або законодавства</a:t>
            </a:r>
            <a:r>
              <a:rPr lang="uk-UA" sz="1500" dirty="0"/>
              <a:t> </a:t>
            </a:r>
            <a:r>
              <a:rPr lang="x-none" sz="1500" b="1" dirty="0"/>
              <a:t>шляхом</a:t>
            </a:r>
            <a:r>
              <a:rPr lang="uk-UA" sz="1500" b="1" dirty="0"/>
              <a:t> </a:t>
            </a:r>
            <a:r>
              <a:rPr lang="x-none" sz="1500" b="1" dirty="0"/>
              <a:t>відшкодування страхувальнику або іншій особі,</a:t>
            </a:r>
            <a:r>
              <a:rPr lang="uk-UA" sz="1500" b="1" dirty="0"/>
              <a:t> </a:t>
            </a:r>
            <a:r>
              <a:rPr lang="x-none" sz="1500" b="1" dirty="0"/>
              <a:t>визначеній договором страхування або на підставі</a:t>
            </a:r>
            <a:r>
              <a:rPr lang="uk-UA" sz="1500" b="1" dirty="0"/>
              <a:t> </a:t>
            </a:r>
            <a:r>
              <a:rPr lang="x-none" sz="1500" b="1" dirty="0"/>
              <a:t>законодавства, збитку, понесеного ним (нею) у зв’язку з пошкодженням та/або знищенням (загибеллю)</a:t>
            </a:r>
            <a:r>
              <a:rPr lang="uk-UA" sz="1500" b="1" dirty="0"/>
              <a:t> </a:t>
            </a:r>
            <a:r>
              <a:rPr lang="x-none" sz="1500" b="1" dirty="0"/>
              <a:t>застрахованого майна внаслідок настання події, на випадок виникнення якої проводиться страхування </a:t>
            </a:r>
            <a:r>
              <a:rPr lang="x-none" sz="1500" dirty="0"/>
              <a:t>(страхового</a:t>
            </a:r>
            <a:r>
              <a:rPr lang="uk-UA" sz="1500" dirty="0"/>
              <a:t> </a:t>
            </a:r>
            <a:r>
              <a:rPr lang="x-none" sz="1500" dirty="0"/>
              <a:t>ризику), а саме: вогню (пожежі), крім випадків умисного підпалу; вибуху; дії природних явищ (стихійних лих);</a:t>
            </a:r>
            <a:r>
              <a:rPr lang="uk-UA" sz="1500" dirty="0"/>
              <a:t> </a:t>
            </a:r>
            <a:r>
              <a:rPr lang="x-none" sz="1500" dirty="0"/>
              <a:t>впливу ядерної енергії.</a:t>
            </a:r>
            <a:endParaRPr lang="uk-UA" sz="1500" dirty="0"/>
          </a:p>
          <a:p>
            <a:pPr algn="just"/>
            <a:endParaRPr lang="x-none" sz="1500" dirty="0"/>
          </a:p>
          <a:p>
            <a:pPr algn="just"/>
            <a:r>
              <a:rPr lang="x-none" sz="1500" u="sng" dirty="0"/>
              <a:t>За класом страхування 9</a:t>
            </a:r>
            <a:r>
              <a:rPr lang="x-none" sz="1500" dirty="0"/>
              <a:t> «Страхування майна від шкоди, заподіяної градом, морозом, іншими подіями</a:t>
            </a:r>
            <a:r>
              <a:rPr lang="uk-UA" sz="1500" dirty="0"/>
              <a:t> </a:t>
            </a:r>
            <a:r>
              <a:rPr lang="x-none" sz="1500" dirty="0"/>
              <a:t>(включаючи крадіжку, розбій, грабіж, умисне пошкодження / знищення майна), крім подій,</a:t>
            </a:r>
            <a:r>
              <a:rPr lang="uk-UA" sz="1500" dirty="0"/>
              <a:t> </a:t>
            </a:r>
            <a:r>
              <a:rPr lang="x-none" sz="1500" dirty="0"/>
              <a:t>визначених у класі 8» визначена можливість здійснити страхову виплату відповідно до умов договору</a:t>
            </a:r>
            <a:r>
              <a:rPr lang="uk-UA" sz="1500" dirty="0"/>
              <a:t> </a:t>
            </a:r>
            <a:r>
              <a:rPr lang="x-none" sz="1500" dirty="0"/>
              <a:t>страхування та/або законодавства </a:t>
            </a:r>
            <a:r>
              <a:rPr lang="x-none" sz="1500" b="1" dirty="0"/>
              <a:t>шляхом відшкодування страхувальнику або іншій особі, визначеній договором</a:t>
            </a:r>
            <a:r>
              <a:rPr lang="uk-UA" sz="1500" b="1" dirty="0"/>
              <a:t> </a:t>
            </a:r>
            <a:r>
              <a:rPr lang="x-none" sz="1500" b="1" dirty="0"/>
              <a:t>страхування або на підставі законодавства, збитку, понесеного ним у зв’язку з пошкодженням, знищенням</a:t>
            </a:r>
            <a:r>
              <a:rPr lang="uk-UA" sz="1500" b="1" dirty="0"/>
              <a:t> </a:t>
            </a:r>
            <a:r>
              <a:rPr lang="x-none" sz="1500" b="1" dirty="0"/>
              <a:t>(загибеллю) або втратою застрахованого майна внаслідок настання події, на випадок виникнення якої проводиться</a:t>
            </a:r>
            <a:r>
              <a:rPr lang="uk-UA" sz="1500" b="1" dirty="0"/>
              <a:t> </a:t>
            </a:r>
            <a:r>
              <a:rPr lang="x-none" sz="1500" b="1" dirty="0"/>
              <a:t>страхування </a:t>
            </a:r>
            <a:r>
              <a:rPr lang="x-none" sz="1500" dirty="0"/>
              <a:t>(страхового ризику), а саме: граду; морозу; протиправних дій третіх осіб, включаючи крадіжку,</a:t>
            </a:r>
            <a:r>
              <a:rPr lang="uk-UA" sz="1500" dirty="0"/>
              <a:t> </a:t>
            </a:r>
            <a:r>
              <a:rPr lang="x-none" sz="1500" dirty="0"/>
              <a:t>розбій, грабіж, умисне пошкодження / знищення майна, підпал; інших страхових ризиків, що можуть призвести до</a:t>
            </a:r>
            <a:r>
              <a:rPr lang="uk-UA" sz="1500" dirty="0"/>
              <a:t> </a:t>
            </a:r>
            <a:r>
              <a:rPr lang="x-none" sz="1500" dirty="0"/>
              <a:t>пошкодження, знищення (загибелі) або втрати майна, які передбачені конкретним договором страхування.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B75279E1-8860-4306-9549-F3E32C717336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E7A6B55E-2A60-417F-BDC1-3345359D8797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xmlns="" id="{5C8706CA-16F0-4617-94CF-9B9AED6204D8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6EBF42A8-9AC0-475B-BA2B-5427F5ACDDF8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xmlns="" id="{E5D6CEBA-AEC8-4210-B836-620F172878A2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50680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18493</TotalTime>
  <Words>2677</Words>
  <Application>Microsoft Office PowerPoint</Application>
  <PresentationFormat>Лист A4 (210x297 мм)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740</cp:revision>
  <dcterms:created xsi:type="dcterms:W3CDTF">2015-01-26T12:29:32Z</dcterms:created>
  <dcterms:modified xsi:type="dcterms:W3CDTF">2025-09-17T14:56:42Z</dcterms:modified>
</cp:coreProperties>
</file>